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60" r:id="rId4"/>
    <p:sldId id="261" r:id="rId5"/>
    <p:sldId id="263" r:id="rId6"/>
    <p:sldId id="265" r:id="rId7"/>
    <p:sldId id="262" r:id="rId8"/>
    <p:sldId id="266" r:id="rId9"/>
    <p:sldId id="268" r:id="rId10"/>
    <p:sldId id="267" r:id="rId11"/>
    <p:sldId id="271" r:id="rId12"/>
    <p:sldId id="273" r:id="rId13"/>
    <p:sldId id="272" r:id="rId14"/>
    <p:sldId id="270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91" r:id="rId28"/>
    <p:sldId id="287" r:id="rId29"/>
    <p:sldId id="292" r:id="rId30"/>
    <p:sldId id="284" r:id="rId31"/>
    <p:sldId id="288" r:id="rId32"/>
    <p:sldId id="289" r:id="rId33"/>
    <p:sldId id="290" r:id="rId34"/>
    <p:sldId id="293" r:id="rId35"/>
    <p:sldId id="294" r:id="rId36"/>
    <p:sldId id="295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60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CDD2-D280-44EC-98D8-B65FFD3174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7276-A1A6-4726-803D-D63523B35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9F5DD-A30A-4A85-8393-F5096E10B2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BB15-DE29-4C75-8215-AD1CEF42A89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4AA-A535-4B71-A436-A225BE0CE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oug%20V\My%20Documents\Humminbird\MinnKota\Lindner_i-Pilot_Terrova_Install.wm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.gi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.gif"/><Relationship Id="rId9" Type="http://schemas.openxmlformats.org/officeDocument/2006/relationships/image" Target="../media/image41.png"/><Relationship Id="rId1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.gif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7.png"/><Relationship Id="rId1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2.gif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gif"/><Relationship Id="rId7" Type="http://schemas.openxmlformats.org/officeDocument/2006/relationships/image" Target="../media/image5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7.png"/><Relationship Id="rId10" Type="http://schemas.openxmlformats.org/officeDocument/2006/relationships/image" Target="../media/image59.png"/><Relationship Id="rId4" Type="http://schemas.openxmlformats.org/officeDocument/2006/relationships/image" Target="../media/image2.gif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gif"/><Relationship Id="rId7" Type="http://schemas.openxmlformats.org/officeDocument/2006/relationships/image" Target="../media/image6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37.png"/><Relationship Id="rId10" Type="http://schemas.openxmlformats.org/officeDocument/2006/relationships/image" Target="../media/image65.png"/><Relationship Id="rId4" Type="http://schemas.openxmlformats.org/officeDocument/2006/relationships/image" Target="../media/image2.gif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7.jpe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29000"/>
            </a:schemeClr>
          </a:solidFill>
          <a:scene3d>
            <a:camera prst="orthographicFront"/>
            <a:lightRig rig="three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24000"/>
            <a:ext cx="8153400" cy="1446550"/>
          </a:xfrm>
          <a:prstGeom prst="rect">
            <a:avLst/>
          </a:prstGeom>
          <a:solidFill>
            <a:schemeClr val="bg1">
              <a:alpha val="18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Let </a:t>
            </a:r>
            <a:r>
              <a:rPr lang="en-US" sz="4400" dirty="0" err="1" smtClean="0"/>
              <a:t>Humminbird</a:t>
            </a:r>
            <a:r>
              <a:rPr lang="en-US" sz="4400" dirty="0" smtClean="0"/>
              <a:t> &amp; </a:t>
            </a:r>
            <a:r>
              <a:rPr lang="en-US" sz="4400" dirty="0" err="1" smtClean="0"/>
              <a:t>MinnKota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Get You On The Spot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533400" y="3175000"/>
            <a:ext cx="8153400" cy="1446550"/>
          </a:xfrm>
          <a:prstGeom prst="rect">
            <a:avLst/>
          </a:prstGeom>
          <a:solidFill>
            <a:schemeClr val="bg1"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Doug </a:t>
            </a:r>
            <a:r>
              <a:rPr lang="en-US" sz="4400" dirty="0" err="1" smtClean="0"/>
              <a:t>Vahrenberg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National Pro-Team Member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Why?</a:t>
            </a:r>
            <a:endParaRPr lang="en-US" sz="2400" dirty="0"/>
          </a:p>
        </p:txBody>
      </p:sp>
      <p:pic>
        <p:nvPicPr>
          <p:cNvPr id="12" name="Picture 11" descr="Skeeter Builder FX Series_12887476672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9144000" cy="3151875"/>
          </a:xfrm>
          <a:prstGeom prst="rect">
            <a:avLst/>
          </a:prstGeom>
        </p:spPr>
      </p:pic>
      <p:sp>
        <p:nvSpPr>
          <p:cNvPr id="13" name="Flowchart: Connector 12"/>
          <p:cNvSpPr/>
          <p:nvPr/>
        </p:nvSpPr>
        <p:spPr>
          <a:xfrm>
            <a:off x="4267200" y="4457700"/>
            <a:ext cx="152400" cy="1524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90600" y="3619500"/>
            <a:ext cx="1524000" cy="1524000"/>
          </a:xfrm>
          <a:prstGeom prst="flowChartConnector">
            <a:avLst/>
          </a:prstGeom>
          <a:solidFill>
            <a:srgbClr val="FFFFFF">
              <a:alpha val="32157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676400" y="43815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7848600" y="3009900"/>
            <a:ext cx="838200" cy="838200"/>
          </a:xfrm>
          <a:prstGeom prst="flowChartConnector">
            <a:avLst/>
          </a:prstGeom>
          <a:solidFill>
            <a:srgbClr val="FFFFFF">
              <a:alpha val="32157"/>
            </a:srgbClr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8229600" y="33909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3619500"/>
            <a:ext cx="228600" cy="152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610600" y="3314700"/>
            <a:ext cx="228600" cy="152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143000" y="1257300"/>
            <a:ext cx="6248400" cy="6172200"/>
          </a:xfrm>
          <a:prstGeom prst="flowChartConnector">
            <a:avLst/>
          </a:prstGeom>
          <a:solidFill>
            <a:schemeClr val="tx2">
              <a:lumMod val="40000"/>
              <a:lumOff val="60000"/>
              <a:alpha val="3215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2197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Location Matters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38300"/>
            <a:ext cx="5608820" cy="349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entagon 8"/>
          <p:cNvSpPr/>
          <p:nvPr/>
        </p:nvSpPr>
        <p:spPr>
          <a:xfrm rot="16200000">
            <a:off x="3048000" y="17145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4572000" y="2019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 rot="5400000">
            <a:off x="4191000" y="3543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0800000">
            <a:off x="2667000" y="3162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38300"/>
            <a:ext cx="5608820" cy="349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lowchart: Connector 12"/>
          <p:cNvSpPr/>
          <p:nvPr/>
        </p:nvSpPr>
        <p:spPr>
          <a:xfrm>
            <a:off x="2590800" y="1257300"/>
            <a:ext cx="3886200" cy="3733800"/>
          </a:xfrm>
          <a:prstGeom prst="flowChartConnector">
            <a:avLst/>
          </a:prstGeom>
          <a:solidFill>
            <a:srgbClr val="FFFFCC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Location Matters</a:t>
            </a:r>
            <a:endParaRPr lang="en-US" sz="2400" dirty="0"/>
          </a:p>
        </p:txBody>
      </p:sp>
      <p:sp>
        <p:nvSpPr>
          <p:cNvPr id="9" name="Pentagon 8"/>
          <p:cNvSpPr/>
          <p:nvPr/>
        </p:nvSpPr>
        <p:spPr>
          <a:xfrm rot="16200000">
            <a:off x="3048000" y="5715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5715000" y="2019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 rot="5400000">
            <a:off x="4191000" y="4686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0800000">
            <a:off x="1524000" y="3162300"/>
            <a:ext cx="1905000" cy="1143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Calculates Distance from Receiver</a:t>
            </a:r>
            <a:endParaRPr lang="en-US" sz="2400" dirty="0"/>
          </a:p>
        </p:txBody>
      </p:sp>
      <p:pic>
        <p:nvPicPr>
          <p:cNvPr id="8" name="Picture 7" descr="HB GPS S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714500"/>
            <a:ext cx="5949370" cy="3429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4876800" y="2171700"/>
            <a:ext cx="76200" cy="76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4076700"/>
            <a:ext cx="26670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543300"/>
            <a:ext cx="25146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4610100"/>
            <a:ext cx="16764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2857500"/>
            <a:ext cx="6858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3924300"/>
            <a:ext cx="106680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Or 28"/>
          <p:cNvSpPr/>
          <p:nvPr/>
        </p:nvSpPr>
        <p:spPr>
          <a:xfrm>
            <a:off x="1905000" y="3467100"/>
            <a:ext cx="228600" cy="228600"/>
          </a:xfrm>
          <a:prstGeom prst="flowChar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Or 29"/>
          <p:cNvSpPr/>
          <p:nvPr/>
        </p:nvSpPr>
        <p:spPr>
          <a:xfrm>
            <a:off x="3352800" y="3848100"/>
            <a:ext cx="228600" cy="228600"/>
          </a:xfrm>
          <a:prstGeom prst="flowChar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Or 30"/>
          <p:cNvSpPr/>
          <p:nvPr/>
        </p:nvSpPr>
        <p:spPr>
          <a:xfrm>
            <a:off x="7162800" y="4000500"/>
            <a:ext cx="228600" cy="228600"/>
          </a:xfrm>
          <a:prstGeom prst="flowChar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Or 31"/>
          <p:cNvSpPr/>
          <p:nvPr/>
        </p:nvSpPr>
        <p:spPr>
          <a:xfrm>
            <a:off x="5181600" y="2781300"/>
            <a:ext cx="228600" cy="228600"/>
          </a:xfrm>
          <a:prstGeom prst="flowChar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Or 32"/>
          <p:cNvSpPr/>
          <p:nvPr/>
        </p:nvSpPr>
        <p:spPr>
          <a:xfrm>
            <a:off x="6172200" y="4533900"/>
            <a:ext cx="228600" cy="228600"/>
          </a:xfrm>
          <a:prstGeom prst="flowChar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Waypoints Mark at Cursor not Boat Position</a:t>
            </a:r>
            <a:endParaRPr lang="en-US" sz="2400" dirty="0"/>
          </a:p>
        </p:txBody>
      </p:sp>
      <p:pic>
        <p:nvPicPr>
          <p:cNvPr id="8" name="Picture 7" descr="S001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714500"/>
            <a:ext cx="4343400" cy="3257550"/>
          </a:xfrm>
          <a:prstGeom prst="rect">
            <a:avLst/>
          </a:prstGeom>
        </p:spPr>
      </p:pic>
      <p:pic>
        <p:nvPicPr>
          <p:cNvPr id="9" name="Picture 8" descr="S001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17145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ZOOM Box Waypoint Location</a:t>
            </a:r>
            <a:endParaRPr lang="en-US" sz="2400" dirty="0"/>
          </a:p>
        </p:txBody>
      </p:sp>
      <p:pic>
        <p:nvPicPr>
          <p:cNvPr id="8" name="Picture 7" descr="S0028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1714500"/>
            <a:ext cx="4572000" cy="3429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00400" y="2095500"/>
            <a:ext cx="6736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782312" y="2570988"/>
            <a:ext cx="6736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974592" y="3744467"/>
            <a:ext cx="6736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2420112" y="3332988"/>
            <a:ext cx="6736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r 13"/>
          <p:cNvSpPr/>
          <p:nvPr/>
        </p:nvSpPr>
        <p:spPr>
          <a:xfrm>
            <a:off x="3733800" y="3009900"/>
            <a:ext cx="381000" cy="381000"/>
          </a:xfrm>
          <a:prstGeom prst="flowChar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Waypoints to Navigate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4765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705100"/>
            <a:ext cx="7477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257300"/>
            <a:ext cx="2867561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8" name="Picture 6" descr="001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1257300"/>
            <a:ext cx="8134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57400" y="3543300"/>
            <a:ext cx="21336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Cross Track Error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57400" y="3924300"/>
            <a:ext cx="21336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To Go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57400" y="4305300"/>
            <a:ext cx="21336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Track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2573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8530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Industry Leading Features as Standard Equipment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 50 Channel GPS Receiver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 4 Times Per Second Refresh Rate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 High Accuracy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 Innovative Waypoint Creation Feature</a:t>
            </a:r>
            <a:endParaRPr lang="en-US" sz="2400" dirty="0"/>
          </a:p>
        </p:txBody>
      </p:sp>
      <p:pic>
        <p:nvPicPr>
          <p:cNvPr id="8" name="Content Placeholder 4" descr="humminbird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90500"/>
            <a:ext cx="6023766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1529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/>
              <a:t>Humminbird</a:t>
            </a:r>
            <a:r>
              <a:rPr lang="en-US" sz="3200" b="1" i="1" dirty="0" smtClean="0"/>
              <a:t> GPS Gets you back on the Spot!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600" y="1333500"/>
            <a:ext cx="35052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Documents and Settings\Doug V\My Documents\Humminbird\ConstellationGP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33500"/>
            <a:ext cx="4667250" cy="3733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81600" y="13335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United States – GNSS </a:t>
            </a:r>
          </a:p>
          <a:p>
            <a:r>
              <a:rPr lang="en-US" dirty="0" smtClean="0"/>
              <a:t>   32 Orbiting – 28 Useable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European Union – GALILEO</a:t>
            </a:r>
          </a:p>
          <a:p>
            <a:r>
              <a:rPr lang="en-US" dirty="0"/>
              <a:t> </a:t>
            </a:r>
            <a:r>
              <a:rPr lang="en-US" dirty="0" smtClean="0"/>
              <a:t>  30 Planned – 2 Useable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Russia – GLONASS</a:t>
            </a:r>
          </a:p>
          <a:p>
            <a:r>
              <a:rPr lang="en-US" dirty="0"/>
              <a:t> </a:t>
            </a:r>
            <a:r>
              <a:rPr lang="en-US" dirty="0" smtClean="0"/>
              <a:t>  24 Planned – 20 Useable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China – Compass</a:t>
            </a:r>
          </a:p>
          <a:p>
            <a:r>
              <a:rPr lang="en-US" dirty="0"/>
              <a:t> </a:t>
            </a:r>
            <a:r>
              <a:rPr lang="en-US" dirty="0" smtClean="0"/>
              <a:t>  30 Planned – 5 Useable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GPS Technology enters the Trolling Motor Industry</a:t>
            </a:r>
            <a:endParaRPr lang="en-US" sz="2400" dirty="0"/>
          </a:p>
        </p:txBody>
      </p:sp>
      <p:pic>
        <p:nvPicPr>
          <p:cNvPr id="8" name="Picture 3" descr="MK_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514600"/>
            <a:ext cx="784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0767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 Changed Boat Control</a:t>
            </a:r>
            <a:endParaRPr lang="en-US" sz="2400" dirty="0"/>
          </a:p>
        </p:txBody>
      </p:sp>
      <p:pic>
        <p:nvPicPr>
          <p:cNvPr id="9" name="Picture 8" descr="ipilot 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90700"/>
            <a:ext cx="5080000" cy="337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17907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Cruise Control </a:t>
            </a:r>
          </a:p>
          <a:p>
            <a:pPr algn="ctr"/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Co-Pilot</a:t>
            </a:r>
          </a:p>
          <a:p>
            <a:pPr algn="ctr"/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Advanced Auto-Pilot</a:t>
            </a:r>
          </a:p>
          <a:p>
            <a:pPr algn="ctr"/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Record A Track</a:t>
            </a:r>
          </a:p>
          <a:p>
            <a:pPr algn="ctr"/>
            <a:endParaRPr lang="en-US" sz="24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Spot Lock</a:t>
            </a:r>
            <a:endParaRPr lang="en-US" sz="2400" dirty="0"/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iPilot</a:t>
            </a:r>
            <a:r>
              <a:rPr lang="en-US" sz="2400" dirty="0" smtClean="0"/>
              <a:t> Control for </a:t>
            </a:r>
            <a:r>
              <a:rPr lang="en-US" sz="2400" dirty="0" err="1" smtClean="0"/>
              <a:t>Terrova</a:t>
            </a:r>
            <a:r>
              <a:rPr lang="en-US" sz="2400" dirty="0" smtClean="0"/>
              <a:t> and Power Drive V2</a:t>
            </a:r>
            <a:endParaRPr lang="en-US" sz="2400" dirty="0"/>
          </a:p>
        </p:txBody>
      </p:sp>
      <p:pic>
        <p:nvPicPr>
          <p:cNvPr id="11" name="Picture 10" descr="Terr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90700"/>
            <a:ext cx="1676400" cy="3352800"/>
          </a:xfrm>
          <a:prstGeom prst="rect">
            <a:avLst/>
          </a:prstGeom>
        </p:spPr>
      </p:pic>
      <p:pic>
        <p:nvPicPr>
          <p:cNvPr id="13" name="Picture 12" descr="PD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790700"/>
            <a:ext cx="1676400" cy="3352800"/>
          </a:xfrm>
          <a:prstGeom prst="rect">
            <a:avLst/>
          </a:prstGeom>
        </p:spPr>
      </p:pic>
      <p:pic>
        <p:nvPicPr>
          <p:cNvPr id="14" name="Picture 13" descr="ipilo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93318" y="1790701"/>
            <a:ext cx="4312282" cy="3352800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790700"/>
            <a:ext cx="2057400" cy="77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8931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98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iPilot</a:t>
            </a:r>
            <a:r>
              <a:rPr lang="en-US" sz="2400" dirty="0" smtClean="0"/>
              <a:t> Easy Installation</a:t>
            </a:r>
            <a:endParaRPr lang="en-US" sz="2400" dirty="0"/>
          </a:p>
        </p:txBody>
      </p:sp>
      <p:pic>
        <p:nvPicPr>
          <p:cNvPr id="11" name="Picture 10" descr="Terr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14500"/>
            <a:ext cx="1104900" cy="2209800"/>
          </a:xfrm>
          <a:prstGeom prst="rect">
            <a:avLst/>
          </a:prstGeom>
        </p:spPr>
      </p:pic>
      <p:pic>
        <p:nvPicPr>
          <p:cNvPr id="13" name="Picture 12" descr="PD V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9100" y="1714500"/>
            <a:ext cx="1104900" cy="2209800"/>
          </a:xfrm>
          <a:prstGeom prst="rect">
            <a:avLst/>
          </a:prstGeom>
        </p:spPr>
      </p:pic>
      <p:pic>
        <p:nvPicPr>
          <p:cNvPr id="12" name="Lindner_i-Pilot_Terrova_Inst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43000" y="571500"/>
            <a:ext cx="6858000" cy="4572000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189220"/>
            <a:ext cx="12954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91200" y="12573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Co-Pilot &amp; Cruise Control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573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476500"/>
            <a:ext cx="2681288" cy="268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7907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Allows you select Speed to  1/10</a:t>
            </a:r>
            <a:r>
              <a:rPr lang="en-US" baseline="30000" dirty="0" smtClean="0"/>
              <a:t>th</a:t>
            </a:r>
            <a:r>
              <a:rPr lang="en-US" dirty="0" smtClean="0"/>
              <a:t> MPH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Control Steering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Turn Prop On/Off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By-Pass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6119" y="13335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7400" y="12573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Advanced Auto-Pilot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573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476500"/>
            <a:ext cx="2681288" cy="268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7907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You select heading and the </a:t>
            </a:r>
            <a:r>
              <a:rPr lang="en-US" dirty="0" err="1" smtClean="0"/>
              <a:t>iPilot</a:t>
            </a:r>
            <a:r>
              <a:rPr lang="en-US" dirty="0" smtClean="0"/>
              <a:t> will control steering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iPilot</a:t>
            </a:r>
            <a:r>
              <a:rPr lang="en-US" dirty="0" smtClean="0"/>
              <a:t> will compensate for Wind, Waves, Current or Drift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3335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0" y="12573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Record A Track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573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476500"/>
            <a:ext cx="2681288" cy="268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7907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You record a track you want to fish.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iPilot</a:t>
            </a:r>
            <a:r>
              <a:rPr lang="en-US" dirty="0" smtClean="0"/>
              <a:t> will retrace that track.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Save 3 Tracks in Memory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2 Miles Long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3335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12573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Record A Track Proof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257300"/>
            <a:ext cx="2681288" cy="2681288"/>
          </a:xfrm>
          <a:prstGeom prst="rect">
            <a:avLst/>
          </a:prstGeom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005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1" y="1765498"/>
            <a:ext cx="5638800" cy="3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7400" y="12573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Spot Lock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573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476500"/>
            <a:ext cx="2681288" cy="268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3600" y="17907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Electronic Anchor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5’ Drift from Spot – </a:t>
            </a:r>
            <a:r>
              <a:rPr lang="en-US" dirty="0" err="1" smtClean="0"/>
              <a:t>iPilot</a:t>
            </a:r>
            <a:r>
              <a:rPr lang="en-US" dirty="0" smtClean="0"/>
              <a:t> with engage to return to original spot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Save 3 Spots in Memory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 activate ¼ mile from spot.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12573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b="1" dirty="0" smtClean="0"/>
              <a:t>Spot Lock Proof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15" name="Picture 14" descr="CoPilot Crui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257300"/>
            <a:ext cx="2681288" cy="2681288"/>
          </a:xfrm>
          <a:prstGeom prst="rect">
            <a:avLst/>
          </a:prstGeom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005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714501"/>
            <a:ext cx="57239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744926"/>
            <a:ext cx="2533650" cy="13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573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Humminbird</a:t>
            </a:r>
            <a:r>
              <a:rPr lang="en-US" sz="2400" dirty="0" smtClean="0"/>
              <a:t> GPS System has Evolved </a:t>
            </a:r>
          </a:p>
          <a:p>
            <a:endParaRPr lang="en-US" dirty="0"/>
          </a:p>
          <a:p>
            <a:r>
              <a:rPr lang="en-US" dirty="0" smtClean="0"/>
              <a:t>GR-4: Was originally a 4 Channel Receiver – 3 Meter Accuracy</a:t>
            </a:r>
          </a:p>
          <a:p>
            <a:endParaRPr lang="en-US" dirty="0"/>
          </a:p>
          <a:p>
            <a:r>
              <a:rPr lang="en-US" dirty="0" smtClean="0"/>
              <a:t>GR-4: Then upgraded to 12 Channel Receiver – 3 Meter Accuracy</a:t>
            </a:r>
          </a:p>
          <a:p>
            <a:endParaRPr lang="en-US" dirty="0"/>
          </a:p>
          <a:p>
            <a:r>
              <a:rPr lang="en-US" dirty="0" smtClean="0"/>
              <a:t>GR-16: 16 Channel Receiver – 3 Meter Accuracy</a:t>
            </a:r>
          </a:p>
          <a:p>
            <a:endParaRPr lang="en-US" dirty="0"/>
          </a:p>
          <a:p>
            <a:r>
              <a:rPr lang="en-US" dirty="0" smtClean="0"/>
              <a:t>Today all 300 Series – 1100 Series feature the GR-50 Receiver</a:t>
            </a:r>
          </a:p>
          <a:p>
            <a:endParaRPr lang="en-US" dirty="0"/>
          </a:p>
          <a:p>
            <a:r>
              <a:rPr lang="en-US" dirty="0" smtClean="0"/>
              <a:t>GR-50: 50 Channel Receiver – 2.5 Meter Accuracy</a:t>
            </a:r>
          </a:p>
          <a:p>
            <a:endParaRPr lang="en-US" dirty="0"/>
          </a:p>
          <a:p>
            <a:r>
              <a:rPr lang="en-US" dirty="0" smtClean="0"/>
              <a:t>All Internal or External Models Feature GR-50 Receiver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89876"/>
            <a:ext cx="1752600" cy="34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57300"/>
            <a:ext cx="2486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09800" y="2324100"/>
            <a:ext cx="66294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400300"/>
            <a:ext cx="2124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400300"/>
            <a:ext cx="2076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2400300"/>
            <a:ext cx="2057400" cy="83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238500"/>
            <a:ext cx="1952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3238500"/>
            <a:ext cx="2647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3238500"/>
            <a:ext cx="1876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5325" y="4229100"/>
            <a:ext cx="22764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5999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89876"/>
            <a:ext cx="1752600" cy="34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09800" y="2324100"/>
            <a:ext cx="66294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257300"/>
            <a:ext cx="2190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771900"/>
            <a:ext cx="857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5050" y="2457450"/>
            <a:ext cx="895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5650" y="2476500"/>
            <a:ext cx="1657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5425" y="2400300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2476500"/>
            <a:ext cx="1638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800" y="3848100"/>
            <a:ext cx="1571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3771900"/>
            <a:ext cx="914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3771900"/>
            <a:ext cx="1543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5999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89876"/>
            <a:ext cx="1752600" cy="34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09800" y="2324100"/>
            <a:ext cx="66294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476500"/>
            <a:ext cx="933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00400" y="13335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333500"/>
            <a:ext cx="6477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485900"/>
            <a:ext cx="202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476500"/>
            <a:ext cx="1857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400300"/>
            <a:ext cx="876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2476500"/>
            <a:ext cx="244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89876"/>
            <a:ext cx="1752600" cy="34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209800" y="2324100"/>
            <a:ext cx="6629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1333500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33500"/>
            <a:ext cx="571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733800" y="20193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638300"/>
            <a:ext cx="1438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24765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476500"/>
            <a:ext cx="1171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466975"/>
            <a:ext cx="895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2476500"/>
            <a:ext cx="1438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5999" y="1257300"/>
            <a:ext cx="26312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pic>
        <p:nvPicPr>
          <p:cNvPr id="19" name="Picture 18" descr="ipil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562100"/>
            <a:ext cx="4362174" cy="3556000"/>
          </a:xfrm>
          <a:prstGeom prst="rect">
            <a:avLst/>
          </a:prstGeom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1257300"/>
            <a:ext cx="1828800" cy="68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409700"/>
            <a:ext cx="1833562" cy="192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909538"/>
            <a:ext cx="2971800" cy="22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4" descr="humminbird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324100"/>
            <a:ext cx="2294768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4097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                    GPS Gets you back on the Spot!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0193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             GPS Keeps you on the Spot!</a:t>
            </a:r>
            <a:endParaRPr lang="en-US" sz="32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705100"/>
            <a:ext cx="3336088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 descr="humminbird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09700"/>
            <a:ext cx="2362200" cy="627513"/>
          </a:xfrm>
          <a:prstGeom prst="rect">
            <a:avLst/>
          </a:prstGeom>
        </p:spPr>
      </p:pic>
      <p:pic>
        <p:nvPicPr>
          <p:cNvPr id="15" name="Picture 3" descr="MK_1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095500"/>
            <a:ext cx="2356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38481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Is the Purchase Spot!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6688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/>
              <a:t>Thank You</a:t>
            </a:r>
            <a:endParaRPr lang="en-US" sz="9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8481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Doug </a:t>
            </a:r>
            <a:r>
              <a:rPr lang="en-US" sz="3200" b="1" i="1" dirty="0" err="1" smtClean="0"/>
              <a:t>Vahrenberg</a:t>
            </a:r>
            <a:endParaRPr lang="en-US" sz="3200" b="1" i="1" dirty="0" smtClean="0"/>
          </a:p>
          <a:p>
            <a:pPr algn="ctr"/>
            <a:r>
              <a:rPr lang="en-US" sz="3200" b="1" i="1" dirty="0" err="1" smtClean="0"/>
              <a:t>MinnKota</a:t>
            </a:r>
            <a:r>
              <a:rPr lang="en-US" sz="3200" b="1" i="1" dirty="0" smtClean="0"/>
              <a:t> – </a:t>
            </a:r>
            <a:r>
              <a:rPr lang="en-US" sz="3200" b="1" i="1" dirty="0" err="1" smtClean="0"/>
              <a:t>Humminbird</a:t>
            </a:r>
            <a:r>
              <a:rPr lang="en-US" sz="3200" b="1" i="1" dirty="0" smtClean="0"/>
              <a:t> Pro-Team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815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Humminbird</a:t>
            </a:r>
            <a:r>
              <a:rPr lang="en-US" sz="2400" dirty="0" smtClean="0"/>
              <a:t> GR-16 			</a:t>
            </a:r>
            <a:r>
              <a:rPr lang="en-US" sz="2400" dirty="0" err="1" smtClean="0"/>
              <a:t>Humminbird</a:t>
            </a:r>
            <a:r>
              <a:rPr lang="en-US" sz="2400" dirty="0" smtClean="0"/>
              <a:t> GR-50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790700"/>
            <a:ext cx="3667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790700"/>
            <a:ext cx="3667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24 HOUR POSITION 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90700"/>
            <a:ext cx="449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Higher Accuracy Level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Track More Satellites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Faster Acquisitions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4X per Second Refresh Rate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(Standard Equipment)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790700"/>
            <a:ext cx="3667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Humminbird</a:t>
            </a:r>
            <a:r>
              <a:rPr lang="en-US" sz="2400" dirty="0" smtClean="0"/>
              <a:t> GR-50 Advantages</a:t>
            </a:r>
            <a:endParaRPr lang="en-US" sz="2400" dirty="0"/>
          </a:p>
        </p:txBody>
      </p:sp>
      <p:pic>
        <p:nvPicPr>
          <p:cNvPr id="11" name="Picture 10" descr="gpsreceiver_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3266" y="3390900"/>
            <a:ext cx="1365909" cy="176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57300"/>
            <a:ext cx="297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Get</a:t>
            </a:r>
          </a:p>
          <a:p>
            <a:pPr algn="ctr"/>
            <a:r>
              <a:rPr lang="en-US" sz="2400" dirty="0" smtClean="0"/>
              <a:t>GPS Diagnostic View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Master Menu</a:t>
            </a:r>
          </a:p>
          <a:p>
            <a:pPr algn="ctr"/>
            <a:r>
              <a:rPr lang="en-US" sz="2400" dirty="0" smtClean="0"/>
              <a:t>(Hit Menu Twice)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Then Views </a:t>
            </a:r>
          </a:p>
          <a:p>
            <a:pPr algn="ctr"/>
            <a:endParaRPr lang="en-US" sz="2400" dirty="0" smtClean="0"/>
          </a:p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573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257300"/>
            <a:ext cx="327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Satellite Status</a:t>
            </a:r>
          </a:p>
          <a:p>
            <a:r>
              <a:rPr lang="en-US" sz="2000" dirty="0" smtClean="0"/>
              <a:t>B: Fix Type</a:t>
            </a:r>
          </a:p>
          <a:p>
            <a:r>
              <a:rPr lang="en-US" sz="2000" dirty="0" smtClean="0"/>
              <a:t>C: HDOP</a:t>
            </a:r>
          </a:p>
          <a:p>
            <a:r>
              <a:rPr lang="en-US" sz="2000" dirty="0" smtClean="0"/>
              <a:t>D: Position Error</a:t>
            </a:r>
          </a:p>
          <a:p>
            <a:r>
              <a:rPr lang="en-US" sz="2000" dirty="0" smtClean="0"/>
              <a:t>E: Altitude</a:t>
            </a:r>
          </a:p>
          <a:p>
            <a:r>
              <a:rPr lang="en-US" sz="2000" dirty="0" smtClean="0"/>
              <a:t>F: Speed Over Ground</a:t>
            </a:r>
          </a:p>
          <a:p>
            <a:r>
              <a:rPr lang="en-US" sz="2000" dirty="0" smtClean="0"/>
              <a:t>G: Heading</a:t>
            </a:r>
          </a:p>
          <a:p>
            <a:r>
              <a:rPr lang="en-US" sz="2000" dirty="0" smtClean="0"/>
              <a:t>H/I: Card Readers</a:t>
            </a:r>
          </a:p>
          <a:p>
            <a:r>
              <a:rPr lang="en-US" sz="2000" dirty="0" smtClean="0"/>
              <a:t>J: Location</a:t>
            </a:r>
          </a:p>
          <a:p>
            <a:r>
              <a:rPr lang="en-US" sz="2000" dirty="0" smtClean="0"/>
              <a:t>K: Time and Date </a:t>
            </a:r>
          </a:p>
          <a:p>
            <a:r>
              <a:rPr lang="en-US" sz="2000" dirty="0" smtClean="0"/>
              <a:t>L: GPS Type</a:t>
            </a:r>
          </a:p>
          <a:p>
            <a:r>
              <a:rPr lang="en-US" sz="2000" dirty="0" smtClean="0"/>
              <a:t>M: Readouts Bar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5232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9600" y="1562100"/>
            <a:ext cx="4956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0057" y="2400300"/>
            <a:ext cx="434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4188" y="2019300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1638300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1622" y="1257300"/>
            <a:ext cx="471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89388" y="3543300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1584" y="3162300"/>
            <a:ext cx="511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9670" y="2781300"/>
            <a:ext cx="420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30763" y="3924300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28" y="3695700"/>
            <a:ext cx="465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1288" y="3162300"/>
            <a:ext cx="4010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7932" y="3695700"/>
            <a:ext cx="3545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45670" y="4457700"/>
            <a:ext cx="633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HDOP: Horizontal Dilution of Precision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79070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1:          Ideal - This is the highest possible confidence level to be used for applications demanding the highest possible precision at all times.</a:t>
            </a:r>
          </a:p>
          <a:p>
            <a:r>
              <a:rPr lang="en-US" sz="1600" dirty="0" smtClean="0"/>
              <a:t>1-2:      Excellent - At this confidence level, positional measurements are considered accurate enough to meet all but the most sensitive applications.</a:t>
            </a:r>
          </a:p>
          <a:p>
            <a:r>
              <a:rPr lang="en-US" sz="1600" dirty="0" smtClean="0"/>
              <a:t>2-5:      Good - Represents a level that marks the minimum appropriate for making business decisions. Positional measurements could be used to make reliable in-route navigation suggestions to the user.</a:t>
            </a:r>
          </a:p>
          <a:p>
            <a:r>
              <a:rPr lang="en-US" sz="1600" dirty="0" smtClean="0"/>
              <a:t>5-10:    Moderate - Positional measurements could be used for calculations, but the fix quality could still be improved. A more open view of the sky is recommended.</a:t>
            </a:r>
          </a:p>
          <a:p>
            <a:r>
              <a:rPr lang="en-US" sz="1600" dirty="0" smtClean="0"/>
              <a:t>10-20: Fair - Represents a low confidence level. Positional measurements should be discarded or used only to indicate a very rough estimate of the current location.</a:t>
            </a:r>
          </a:p>
          <a:p>
            <a:r>
              <a:rPr lang="en-US" sz="1600" dirty="0" smtClean="0"/>
              <a:t>&gt;20:     Poor - At this level, measurements are inaccurate by as much as 300 meters with a 6 meter accurate device (50 DOP × 6 meters) and should be discarded.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52500"/>
          </a:xfrm>
          <a:solidFill>
            <a:schemeClr val="bg1">
              <a:alpha val="15000"/>
            </a:schemeClr>
          </a:solidFill>
          <a:scene3d>
            <a:camera prst="orthographicFront"/>
            <a:lightRig rig="twoPt" dir="t"/>
          </a:scene3d>
          <a:sp3d prstMaterial="softEdge">
            <a:bevelT/>
            <a:bevelB/>
          </a:sp3d>
        </p:spPr>
        <p:txBody>
          <a:bodyPr>
            <a:noAutofit/>
          </a:bodyPr>
          <a:lstStyle/>
          <a:p>
            <a:r>
              <a:rPr lang="en-US" sz="7200" b="1" dirty="0" smtClean="0"/>
              <a:t>The GPS Angler: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207000"/>
            <a:ext cx="9144000" cy="5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umminbird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208942"/>
            <a:ext cx="1905000" cy="506059"/>
          </a:xfrm>
        </p:spPr>
      </p:pic>
      <p:pic>
        <p:nvPicPr>
          <p:cNvPr id="6" name="Picture 5" descr="minn_20kota_20logo200_1_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533" y="5207000"/>
            <a:ext cx="2102069" cy="50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714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Wide Latin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5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Where to Mount Receiver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145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7145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133600" y="3695700"/>
            <a:ext cx="533400" cy="381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91400" y="3695700"/>
            <a:ext cx="762000" cy="38100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352800" y="2857500"/>
            <a:ext cx="381000" cy="304800"/>
          </a:xfrm>
          <a:prstGeom prst="flowChartConnector">
            <a:avLst/>
          </a:prstGeom>
          <a:solidFill>
            <a:srgbClr val="FFFF99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324600" y="3848100"/>
            <a:ext cx="533400" cy="533400"/>
          </a:xfrm>
          <a:prstGeom prst="flowChartConnector">
            <a:avLst/>
          </a:prstGeom>
          <a:solidFill>
            <a:srgbClr val="FFFF99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6690</TotalTime>
  <Words>844</Words>
  <Application>Microsoft Office PowerPoint</Application>
  <PresentationFormat>On-screen Show (16:10)</PresentationFormat>
  <Paragraphs>215</Paragraphs>
  <Slides>36</Slides>
  <Notes>36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Slide 19</vt:lpstr>
      <vt:lpstr>The GPS Angler:</vt:lpstr>
      <vt:lpstr>The GPS Angler:</vt:lpstr>
      <vt:lpstr>The GPS Angler:</vt:lpstr>
      <vt:lpstr>Slide 23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  <vt:lpstr>The GPS Angler: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GPS Angler:</dc:title>
  <dc:creator> </dc:creator>
  <cp:lastModifiedBy> </cp:lastModifiedBy>
  <cp:revision>8</cp:revision>
  <dcterms:created xsi:type="dcterms:W3CDTF">2011-05-06T07:50:00Z</dcterms:created>
  <dcterms:modified xsi:type="dcterms:W3CDTF">2011-05-21T04:45:15Z</dcterms:modified>
</cp:coreProperties>
</file>