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60" r:id="rId3"/>
    <p:sldId id="257" r:id="rId4"/>
    <p:sldId id="258" r:id="rId5"/>
    <p:sldId id="261" r:id="rId6"/>
    <p:sldId id="267" r:id="rId7"/>
    <p:sldId id="268" r:id="rId8"/>
    <p:sldId id="262" r:id="rId9"/>
    <p:sldId id="266" r:id="rId10"/>
    <p:sldId id="269" r:id="rId11"/>
    <p:sldId id="265" r:id="rId12"/>
    <p:sldId id="272" r:id="rId13"/>
    <p:sldId id="278" r:id="rId14"/>
    <p:sldId id="285" r:id="rId15"/>
    <p:sldId id="279" r:id="rId16"/>
    <p:sldId id="273" r:id="rId17"/>
    <p:sldId id="280" r:id="rId18"/>
    <p:sldId id="281" r:id="rId19"/>
    <p:sldId id="282" r:id="rId20"/>
    <p:sldId id="284" r:id="rId21"/>
    <p:sldId id="274" r:id="rId22"/>
    <p:sldId id="283" r:id="rId23"/>
    <p:sldId id="286" r:id="rId24"/>
    <p:sldId id="287" r:id="rId25"/>
    <p:sldId id="288" r:id="rId26"/>
    <p:sldId id="289" r:id="rId27"/>
    <p:sldId id="294" r:id="rId28"/>
    <p:sldId id="290" r:id="rId29"/>
    <p:sldId id="293" r:id="rId30"/>
    <p:sldId id="291" r:id="rId31"/>
    <p:sldId id="292" r:id="rId32"/>
    <p:sldId id="264" r:id="rId33"/>
    <p:sldId id="295" r:id="rId34"/>
    <p:sldId id="296" r:id="rId35"/>
    <p:sldId id="297" r:id="rId36"/>
    <p:sldId id="299" r:id="rId37"/>
    <p:sldId id="300" r:id="rId38"/>
    <p:sldId id="303" r:id="rId39"/>
    <p:sldId id="275" r:id="rId40"/>
    <p:sldId id="301" r:id="rId41"/>
    <p:sldId id="298" r:id="rId42"/>
    <p:sldId id="302" r:id="rId43"/>
    <p:sldId id="304" r:id="rId44"/>
    <p:sldId id="305" r:id="rId45"/>
    <p:sldId id="306" r:id="rId46"/>
    <p:sldId id="307" r:id="rId47"/>
    <p:sldId id="308" r:id="rId48"/>
    <p:sldId id="310" r:id="rId49"/>
    <p:sldId id="309" r:id="rId50"/>
    <p:sldId id="311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FDF31-FAB2-4F67-BDF3-D88F513347EA}" type="datetimeFigureOut">
              <a:rPr lang="en-US" smtClean="0"/>
              <a:t>5/12/2011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CB518-DE7E-4068-8A7B-8C9DB416435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CB518-DE7E-4068-8A7B-8C9DB416435F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2266D-DFF8-4304-B589-2615BFB75061}" type="datetimeFigureOut">
              <a:rPr lang="en-US" smtClean="0"/>
              <a:t>5/12/2011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6EC5-362D-41B1-92C2-99A7BDF393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2266D-DFF8-4304-B589-2615BFB75061}" type="datetimeFigureOut">
              <a:rPr lang="en-US" smtClean="0"/>
              <a:t>5/13/2011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6EC5-362D-41B1-92C2-99A7BDF393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2266D-DFF8-4304-B589-2615BFB75061}" type="datetimeFigureOut">
              <a:rPr lang="en-US" smtClean="0"/>
              <a:t>5/13/2011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6EC5-362D-41B1-92C2-99A7BDF393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2266D-DFF8-4304-B589-2615BFB75061}" type="datetimeFigureOut">
              <a:rPr lang="en-US" smtClean="0"/>
              <a:t>5/13/2011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6EC5-362D-41B1-92C2-99A7BDF393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2266D-DFF8-4304-B589-2615BFB75061}" type="datetimeFigureOut">
              <a:rPr lang="en-US" smtClean="0"/>
              <a:t>5/13/2011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6EC5-362D-41B1-92C2-99A7BDF393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2266D-DFF8-4304-B589-2615BFB75061}" type="datetimeFigureOut">
              <a:rPr lang="en-US" smtClean="0"/>
              <a:t>5/13/2011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6EC5-362D-41B1-92C2-99A7BDF393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2266D-DFF8-4304-B589-2615BFB75061}" type="datetimeFigureOut">
              <a:rPr lang="en-US" smtClean="0"/>
              <a:t>5/13/2011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6EC5-362D-41B1-92C2-99A7BDF393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2266D-DFF8-4304-B589-2615BFB75061}" type="datetimeFigureOut">
              <a:rPr lang="en-US" smtClean="0"/>
              <a:t>5/13/2011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6EC5-362D-41B1-92C2-99A7BDF393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2266D-DFF8-4304-B589-2615BFB75061}" type="datetimeFigureOut">
              <a:rPr lang="en-US" smtClean="0"/>
              <a:t>5/13/2011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6EC5-362D-41B1-92C2-99A7BDF393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2266D-DFF8-4304-B589-2615BFB75061}" type="datetimeFigureOut">
              <a:rPr lang="en-US" smtClean="0"/>
              <a:t>5/13/2011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6EC5-362D-41B1-92C2-99A7BDF393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2266D-DFF8-4304-B589-2615BFB75061}" type="datetimeFigureOut">
              <a:rPr lang="en-US" smtClean="0"/>
              <a:t>5/13/2011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6EC5-362D-41B1-92C2-99A7BDF393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2266D-DFF8-4304-B589-2615BFB75061}" type="datetimeFigureOut">
              <a:rPr lang="en-US" smtClean="0"/>
              <a:t>5/12/2011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46EC5-362D-41B1-92C2-99A7BDF3934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Documents%20and%20Settings\Doug%20V\My%20Documents\My%20Videos\Maple%20Leaf%20Fish.wmv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1.png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1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wmf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wmf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wmf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wmf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wmf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30425"/>
            <a:ext cx="8458200" cy="147002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Using </a:t>
            </a:r>
            <a:r>
              <a:rPr lang="en-US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Humminbird</a:t>
            </a:r>
            <a:r>
              <a:rPr lang="en-US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Sonar  Systems to Identify &amp; Catch More Fish</a:t>
            </a:r>
            <a:endParaRPr lang="en-US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0424"/>
            <a:ext cx="3733800" cy="7639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00" y="219670"/>
            <a:ext cx="4832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Sonar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4343400"/>
            <a:ext cx="6400800" cy="1752600"/>
          </a:xfrm>
        </p:spPr>
        <p:txBody>
          <a:bodyPr>
            <a:normAutofit fontScale="625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endParaRPr lang="en-US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r"/>
            <a:endParaRPr lang="en-US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r"/>
            <a:r>
              <a:rPr lang="en-US" sz="5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Doug </a:t>
            </a:r>
            <a:r>
              <a:rPr lang="en-US" sz="58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Vahrenberg</a:t>
            </a:r>
            <a:endParaRPr lang="en-US" sz="5800" b="1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r"/>
            <a:r>
              <a:rPr lang="en-US" sz="58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Humminbird</a:t>
            </a:r>
            <a:r>
              <a:rPr lang="en-US" sz="5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Pro-Team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371600"/>
            <a:ext cx="8458200" cy="7842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How to Find Fish</a:t>
            </a:r>
            <a:endParaRPr lang="en-US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0424"/>
            <a:ext cx="3733800" cy="7639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00" y="219670"/>
            <a:ext cx="4832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Sonar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5616575"/>
            <a:ext cx="8458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Humminbird</a:t>
            </a: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Advanced Sonar </a:t>
            </a:r>
          </a:p>
        </p:txBody>
      </p:sp>
      <p:sp>
        <p:nvSpPr>
          <p:cNvPr id="7" name="Rectangle 6"/>
          <p:cNvSpPr/>
          <p:nvPr/>
        </p:nvSpPr>
        <p:spPr>
          <a:xfrm>
            <a:off x="410129" y="2362200"/>
            <a:ext cx="8680838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Font typeface="Wingdings" pitchFamily="2" charset="2"/>
              <a:buChar char="Ø"/>
            </a:pP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Scan areas where fish live</a:t>
            </a:r>
          </a:p>
          <a:p>
            <a:pPr>
              <a:buFont typeface="Wingdings" pitchFamily="2" charset="2"/>
              <a:buChar char="Ø"/>
            </a:pP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Understand Seasonal Patterns</a:t>
            </a:r>
          </a:p>
          <a:p>
            <a:pPr>
              <a:buFont typeface="Wingdings" pitchFamily="2" charset="2"/>
              <a:buChar char="Ø"/>
            </a:pPr>
            <a:r>
              <a:rPr lang="en-US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Sometimes they are closer than</a:t>
            </a:r>
          </a:p>
          <a:p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you think…Scan Multiple Passes</a:t>
            </a:r>
          </a:p>
          <a:p>
            <a:pPr>
              <a:buFont typeface="Wingdings" pitchFamily="2" charset="2"/>
              <a:buChar char="Ø"/>
            </a:pPr>
            <a:r>
              <a:rPr lang="en-US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Use </a:t>
            </a:r>
            <a:r>
              <a:rPr lang="en-US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Humminbird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Advanced Features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0424"/>
            <a:ext cx="3733800" cy="7639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00" y="219670"/>
            <a:ext cx="4832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Sonar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5616575"/>
            <a:ext cx="8458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Resolution lost in Video Conversion </a:t>
            </a:r>
          </a:p>
        </p:txBody>
      </p:sp>
      <p:pic>
        <p:nvPicPr>
          <p:cNvPr id="7" name="Maple Leaf Fish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117600" y="1028700"/>
            <a:ext cx="6654800" cy="499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066800"/>
            <a:ext cx="8458200" cy="7842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Set-up is key…</a:t>
            </a:r>
            <a:endParaRPr lang="en-US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0424"/>
            <a:ext cx="3733800" cy="7639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00" y="219670"/>
            <a:ext cx="4832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Sonar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5616575"/>
            <a:ext cx="8458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Humminbird</a:t>
            </a: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Switchfire</a:t>
            </a:r>
            <a:r>
              <a:rPr kumimoji="0" lang="en-US" sz="4400" b="1" i="0" u="none" strike="noStrike" kern="1200" cap="none" spc="0" normalizeH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2D</a:t>
            </a: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Sonar </a:t>
            </a:r>
          </a:p>
        </p:txBody>
      </p:sp>
      <p:sp>
        <p:nvSpPr>
          <p:cNvPr id="7" name="Rectangle 6"/>
          <p:cNvSpPr/>
          <p:nvPr/>
        </p:nvSpPr>
        <p:spPr>
          <a:xfrm>
            <a:off x="410129" y="2057400"/>
            <a:ext cx="8136523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742950" indent="-742950">
              <a:buFont typeface="+mj-lt"/>
              <a:buAutoNum type="arabicParenR"/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200/83 kHz Combo finds fish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200 kHz Only for High Speed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Switchfire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Clear Mode &lt; 10 Foot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Switchfire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Max Mode &gt; 10 Foot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Adjust Sensitivity to clear Clutter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Scroll Speed Match Boat Speed</a:t>
            </a:r>
          </a:p>
          <a:p>
            <a:pPr marL="742950" indent="-742950">
              <a:buFont typeface="+mj-lt"/>
              <a:buAutoNum type="arabicParenR"/>
            </a:pPr>
            <a:endParaRPr lang="en-US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Dual Beam Plus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228600" y="55626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Dual Beam Plus Advantage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2192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Dual Beam Plus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228600" y="55626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200kHz Holds at 70mph+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2192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Switchfire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2D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199" y="1219200"/>
            <a:ext cx="5693675" cy="427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199" y="1219200"/>
            <a:ext cx="5693675" cy="427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9199" y="1219200"/>
            <a:ext cx="5693675" cy="427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9199" y="1219200"/>
            <a:ext cx="5693675" cy="427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9200" y="121920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-76200" y="50831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Switchfire</a:t>
            </a:r>
            <a:r>
              <a:rPr kumimoji="0" lang="en-US" sz="40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Max, Sensitivity 14, Speed 4 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-76200" y="50831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Switchfire</a:t>
            </a:r>
            <a:r>
              <a:rPr kumimoji="0" lang="en-US" sz="40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Max, Sensitivity 5, Speed 4 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50831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SwitchfireMax,Sensitivity</a:t>
            </a:r>
            <a:r>
              <a:rPr kumimoji="0" lang="en-US" sz="40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15, Speed 10 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0" y="50831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SwitchfireClear</a:t>
            </a:r>
            <a:r>
              <a:rPr kumimoji="0" lang="en-US" sz="40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, Sensitivity 10, Speed 4 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0" y="50831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SwitchfireClear</a:t>
            </a:r>
            <a:r>
              <a:rPr kumimoji="0" lang="en-US" sz="40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, Sensitivity 18, Speed </a:t>
            </a: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4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1" grpId="1"/>
      <p:bldP spid="22" grpId="0"/>
      <p:bldP spid="22" grpId="1"/>
      <p:bldP spid="23" grpId="0"/>
      <p:bldP spid="23" grpId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066800"/>
            <a:ext cx="8458200" cy="7842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Set-up is key…</a:t>
            </a:r>
            <a:endParaRPr lang="en-US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0424"/>
            <a:ext cx="3733800" cy="7639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00" y="219670"/>
            <a:ext cx="4832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Sonar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5616575"/>
            <a:ext cx="8458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Humminbird</a:t>
            </a: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Down Imaging Sonar </a:t>
            </a:r>
          </a:p>
        </p:txBody>
      </p:sp>
      <p:sp>
        <p:nvSpPr>
          <p:cNvPr id="7" name="Rectangle 6"/>
          <p:cNvSpPr/>
          <p:nvPr/>
        </p:nvSpPr>
        <p:spPr>
          <a:xfrm>
            <a:off x="410129" y="2057400"/>
            <a:ext cx="8330999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742950" indent="-742950">
              <a:buFont typeface="+mj-lt"/>
              <a:buAutoNum type="arabicParenR"/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Chart Speed match Boat Speed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Increase Sensitivity +1 or +2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Changing Terrain – Set Max Depth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NEW – Down Imaging Zoom</a:t>
            </a:r>
          </a:p>
          <a:p>
            <a:pPr marL="742950" indent="-742950"/>
            <a:endParaRPr lang="en-US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742950" indent="-742950">
              <a:buFont typeface="+mj-lt"/>
              <a:buAutoNum type="arabicParenR"/>
            </a:pPr>
            <a:endParaRPr lang="en-US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Down Imaging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54864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r>
              <a:rPr lang="en-US" sz="4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Sensitivity 12 , Chart Speed 10 </a:t>
            </a:r>
            <a:endParaRPr lang="en-US" sz="4400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44600" y="12192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121920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9200" y="121920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76200" y="5159375"/>
            <a:ext cx="8458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Sensitivity 12 , Chart Speed 6</a:t>
            </a: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76200" y="5159375"/>
            <a:ext cx="8458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Sensitivity 12 , Chart Speed 3</a:t>
            </a:r>
            <a:endParaRPr kumimoji="0" lang="en-US" sz="4400" b="1" i="0" u="none" strike="noStrike" kern="1200" cap="none" spc="0" normalizeH="0" baseline="0" noProof="0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1" grpId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Down Imaging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295400" y="1219200"/>
            <a:ext cx="5638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295400" y="1219200"/>
            <a:ext cx="5638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5400" y="1219200"/>
            <a:ext cx="5638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5083175"/>
            <a:ext cx="8458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Sensitivity 20 , Chart Speed 3</a:t>
            </a: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5083175"/>
            <a:ext cx="8458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Sensitivity 12 , Chart Speed 3</a:t>
            </a:r>
            <a:endParaRPr kumimoji="0" lang="en-US" sz="4400" b="1" i="0" u="none" strike="noStrike" kern="1200" cap="none" spc="0" normalizeH="0" baseline="0" noProof="0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2400" y="5105400"/>
            <a:ext cx="8458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Sensitivity 5 , Chart Speed 3</a:t>
            </a: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Down Imaging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228600" y="55626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Auto Range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2192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121920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5540375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Set Lower</a:t>
            </a:r>
            <a:r>
              <a:rPr kumimoji="0" lang="en-US" sz="4400" b="1" i="0" u="none" strike="noStrike" kern="1200" cap="none" spc="0" normalizeH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Range</a:t>
            </a:r>
            <a:endParaRPr kumimoji="0" lang="en-US" sz="4400" b="1" i="0" u="none" strike="noStrike" kern="1200" cap="none" spc="0" normalizeH="0" baseline="0" noProof="0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19400"/>
            <a:ext cx="8458200" cy="78422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9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3 </a:t>
            </a:r>
            <a:r>
              <a:rPr lang="en-US" sz="9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Sonars</a:t>
            </a:r>
            <a:endParaRPr lang="en-US" sz="9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0424"/>
            <a:ext cx="3733800" cy="7639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00" y="219670"/>
            <a:ext cx="4832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Sonar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Down Imaging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228600" y="55626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NEW – Down</a:t>
            </a:r>
            <a:r>
              <a:rPr kumimoji="0" lang="en-US" sz="4400" b="1" i="0" u="none" strike="noStrike" kern="1200" cap="none" spc="0" normalizeH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Imaging Zoom</a:t>
            </a:r>
            <a:endParaRPr kumimoji="0" lang="en-US" sz="4400" b="1" i="0" u="none" strike="noStrike" kern="1200" cap="none" spc="0" normalizeH="0" baseline="0" noProof="0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2192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066800"/>
            <a:ext cx="8458200" cy="7842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Set-up is key…</a:t>
            </a:r>
            <a:endParaRPr lang="en-US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0424"/>
            <a:ext cx="3733800" cy="7639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00" y="219670"/>
            <a:ext cx="4832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Sonar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5616575"/>
            <a:ext cx="8458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Humminbird</a:t>
            </a: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Side Imaging Sonar </a:t>
            </a:r>
          </a:p>
        </p:txBody>
      </p:sp>
      <p:sp>
        <p:nvSpPr>
          <p:cNvPr id="7" name="Rectangle 6"/>
          <p:cNvSpPr/>
          <p:nvPr/>
        </p:nvSpPr>
        <p:spPr>
          <a:xfrm>
            <a:off x="410129" y="2057400"/>
            <a:ext cx="8409290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742950" indent="-742950">
              <a:buFont typeface="+mj-lt"/>
              <a:buAutoNum type="arabicParenR"/>
            </a:pP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Match Chart Speed to Boat Speed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Adjust Sensitivity to show details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Adjust Coverage Area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Slow Steady Straight Boat Speed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Choose Color Pallet best for you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Side Imaging Enhance </a:t>
            </a:r>
          </a:p>
          <a:p>
            <a:pPr marL="742950" indent="-742950">
              <a:buFont typeface="+mj-lt"/>
              <a:buAutoNum type="arabicParenR"/>
            </a:pPr>
            <a:endParaRPr lang="en-US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742950" indent="-742950">
              <a:buFont typeface="+mj-lt"/>
              <a:buAutoNum type="arabicParenR"/>
            </a:pPr>
            <a:endParaRPr lang="en-US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Side Imaging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52400" y="54864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Chart Speed 10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21920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121920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304800" y="54864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Chart Speed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Side Imaging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228600" y="55626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Sensitivity Setting</a:t>
            </a:r>
            <a:r>
              <a:rPr lang="en-US" sz="4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</a:t>
            </a:r>
            <a:endParaRPr kumimoji="0" lang="en-US" sz="4400" b="1" i="0" u="none" strike="noStrike" kern="1200" cap="none" spc="0" normalizeH="0" baseline="0" noProof="0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21920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12192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9200" y="12192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9200" y="118110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9200" y="120015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93800" y="1200150"/>
            <a:ext cx="58166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43000" y="1143000"/>
            <a:ext cx="5892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Side Imaging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228600" y="55626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Coverage Area 244’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2192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44600" y="12192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228600" y="55626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Coverage Area 200’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44600" y="12192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-228600" y="55626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Coverage Area 160’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9200" y="12192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7"/>
          <p:cNvSpPr/>
          <p:nvPr/>
        </p:nvSpPr>
        <p:spPr>
          <a:xfrm>
            <a:off x="3810000" y="2819400"/>
            <a:ext cx="1905000" cy="1905000"/>
          </a:xfrm>
          <a:prstGeom prst="ellipse">
            <a:avLst/>
          </a:prstGeom>
          <a:solidFill>
            <a:schemeClr val="accent1">
              <a:alpha val="1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228600" y="55626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Coverage Area 120’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1" grpId="1"/>
      <p:bldP spid="14" grpId="0"/>
      <p:bldP spid="14" grpId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Side Imaging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228600" y="55626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SI/DI Color Pallets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2192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12192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9200" y="1219200"/>
            <a:ext cx="57404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9200" y="121920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9200" y="121920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19200" y="12192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19200" y="12192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19200" y="12192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Side Imaging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52400" y="55626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Side Imaging Enhance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2192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12192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9200" y="12192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9200" y="12192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1905000" y="1752600"/>
            <a:ext cx="1905000" cy="1905000"/>
          </a:xfrm>
          <a:prstGeom prst="ellipse">
            <a:avLst/>
          </a:prstGeom>
          <a:solidFill>
            <a:schemeClr val="accent1">
              <a:alpha val="1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43400" y="2286000"/>
            <a:ext cx="1905000" cy="1905000"/>
          </a:xfrm>
          <a:prstGeom prst="ellipse">
            <a:avLst/>
          </a:prstGeom>
          <a:solidFill>
            <a:schemeClr val="accent1">
              <a:alpha val="1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Side Imaging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52400" y="54864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Side Imaging Cursor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20015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Quad Arrow 6"/>
          <p:cNvSpPr/>
          <p:nvPr/>
        </p:nvSpPr>
        <p:spPr>
          <a:xfrm>
            <a:off x="7924800" y="2209800"/>
            <a:ext cx="762000" cy="457200"/>
          </a:xfrm>
          <a:prstGeom prst="quad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11430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Side Imaging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52400" y="54864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Side Imaging Zoom</a:t>
            </a:r>
          </a:p>
        </p:txBody>
      </p:sp>
      <p:pic>
        <p:nvPicPr>
          <p:cNvPr id="9" name="Picture 8" descr="S0001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" y="1219200"/>
            <a:ext cx="5697622" cy="4273217"/>
          </a:xfrm>
          <a:prstGeom prst="rect">
            <a:avLst/>
          </a:prstGeom>
        </p:spPr>
      </p:pic>
      <p:pic>
        <p:nvPicPr>
          <p:cNvPr id="10" name="Picture 9" descr="S0007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1219200"/>
            <a:ext cx="5697622" cy="4273217"/>
          </a:xfrm>
          <a:prstGeom prst="rect">
            <a:avLst/>
          </a:prstGeom>
        </p:spPr>
      </p:pic>
      <p:pic>
        <p:nvPicPr>
          <p:cNvPr id="11" name="Picture 10" descr="S0007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95400" y="1219200"/>
            <a:ext cx="56896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Side Imaging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52400" y="54864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NEW Features – Contour Mode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2192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12192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 Sonar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9" descr="S0008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9200" y="1219200"/>
            <a:ext cx="5689600" cy="42672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12192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0006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9200" y="1219200"/>
            <a:ext cx="5689600" cy="42672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-228600" y="55626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Switchfire</a:t>
            </a: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2D Sonar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228600" y="5540375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Side Imaging Sonar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228600" y="5540375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Down Imaging Sonar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5" grpId="0"/>
      <p:bldP spid="16" grpId="2"/>
      <p:bldP spid="16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Side Imaging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52400" y="54864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NEW Features – SI Range Lines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2192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12192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Side Imaging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52400" y="54864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NEW Features – SI Navigation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121920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Up Arrow 8"/>
          <p:cNvSpPr/>
          <p:nvPr/>
        </p:nvSpPr>
        <p:spPr>
          <a:xfrm rot="19452074">
            <a:off x="3938530" y="1359982"/>
            <a:ext cx="1371600" cy="1143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819400"/>
            <a:ext cx="8458200" cy="78422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9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Ready to </a:t>
            </a:r>
            <a:br>
              <a:rPr lang="en-US" sz="9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9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Catch Fish?</a:t>
            </a:r>
            <a:endParaRPr lang="en-US" sz="9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0424"/>
            <a:ext cx="3733800" cy="7639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00" y="219670"/>
            <a:ext cx="4832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Sonar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5616575"/>
            <a:ext cx="8458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Humminbird</a:t>
            </a: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Advanced Sonar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 Sonar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52400" y="54864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Find the Fish???</a:t>
            </a:r>
          </a:p>
        </p:txBody>
      </p:sp>
      <p:pic>
        <p:nvPicPr>
          <p:cNvPr id="9" name="Picture 8" descr="Big Bass Supend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9200" y="1219200"/>
            <a:ext cx="5689600" cy="426720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419600" y="2971800"/>
            <a:ext cx="1295400" cy="457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9150" y="1219200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 Sonar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52400" y="54864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Find the Crappie???</a:t>
            </a:r>
          </a:p>
        </p:txBody>
      </p:sp>
      <p:pic>
        <p:nvPicPr>
          <p:cNvPr id="8" name="Picture 7" descr="S0001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9200" y="1219200"/>
            <a:ext cx="5715000" cy="428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 Sonar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52400" y="54864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Find the Fish???</a:t>
            </a:r>
          </a:p>
        </p:txBody>
      </p:sp>
      <p:pic>
        <p:nvPicPr>
          <p:cNvPr id="6" name="Picture 5" descr="S0001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9200" y="1219200"/>
            <a:ext cx="5689600" cy="42672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0800000">
            <a:off x="5562600" y="2362200"/>
            <a:ext cx="1295400" cy="457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 Sonar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52400" y="54864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Find the Fish???</a:t>
            </a:r>
          </a:p>
        </p:txBody>
      </p:sp>
      <p:pic>
        <p:nvPicPr>
          <p:cNvPr id="6" name="Picture 5" descr="S0001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9200" y="1219200"/>
            <a:ext cx="5689600" cy="42672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286000" y="2971800"/>
            <a:ext cx="838200" cy="762000"/>
          </a:xfrm>
          <a:prstGeom prst="ellipse">
            <a:avLst/>
          </a:prstGeom>
          <a:solidFill>
            <a:schemeClr val="accent1">
              <a:alpha val="1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1219200"/>
            <a:ext cx="3200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 Sonar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52400" y="54864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Down Imaging</a:t>
            </a:r>
            <a:r>
              <a:rPr kumimoji="0" lang="en-US" sz="4400" b="1" i="0" u="none" strike="noStrike" kern="1200" cap="none" spc="0" normalizeH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Finds</a:t>
            </a: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???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219200" y="121920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Up Arrow 8"/>
          <p:cNvSpPr/>
          <p:nvPr/>
        </p:nvSpPr>
        <p:spPr>
          <a:xfrm>
            <a:off x="1981200" y="2819400"/>
            <a:ext cx="228600" cy="6858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4038600" y="2667000"/>
            <a:ext cx="228600" cy="6858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5715000" y="3429000"/>
            <a:ext cx="228600" cy="6858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 Sonar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52400" y="54864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Ledge Fish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12192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1905000" y="2667000"/>
            <a:ext cx="1143000" cy="1676400"/>
          </a:xfrm>
          <a:prstGeom prst="ellipse">
            <a:avLst/>
          </a:prstGeom>
          <a:solidFill>
            <a:schemeClr val="accent1">
              <a:alpha val="1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19400"/>
            <a:ext cx="8458200" cy="78422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9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Trolling Motor </a:t>
            </a:r>
            <a:br>
              <a:rPr lang="en-US" sz="9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9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Side Imaging</a:t>
            </a:r>
            <a:endParaRPr lang="en-US" sz="9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0424"/>
            <a:ext cx="3733800" cy="7639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00" y="219670"/>
            <a:ext cx="4832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Sonar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5616575"/>
            <a:ext cx="8458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Humminbird</a:t>
            </a: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Side Imaging Sonar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990600"/>
            <a:ext cx="1981200" cy="228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5387975"/>
            <a:ext cx="8458200" cy="147002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Humminbird</a:t>
            </a:r>
            <a:r>
              <a:rPr lang="en-US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Switchfire</a:t>
            </a:r>
            <a:r>
              <a:rPr lang="en-US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Sonar </a:t>
            </a:r>
            <a:br>
              <a:rPr lang="en-US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Dual Beam Plus Sonar</a:t>
            </a:r>
            <a:endParaRPr lang="en-US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0424"/>
            <a:ext cx="3733800" cy="7639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00" y="219670"/>
            <a:ext cx="4832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Sonar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5" name="Picture 3" descr="MC900048284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438400"/>
            <a:ext cx="3657600" cy="2819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6" name="Flowchart: Extract 5"/>
          <p:cNvSpPr/>
          <p:nvPr/>
        </p:nvSpPr>
        <p:spPr>
          <a:xfrm>
            <a:off x="1371600" y="2438400"/>
            <a:ext cx="1219200" cy="2819400"/>
          </a:xfrm>
          <a:prstGeom prst="flowChartExtra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81400" y="990600"/>
            <a:ext cx="55626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200 kHz</a:t>
            </a:r>
            <a:r>
              <a:rPr kumimoji="0" lang="en-US" sz="4400" b="1" i="0" u="none" strike="noStrike" kern="1200" cap="none" spc="0" normalizeH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= 20 Degrees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1/3</a:t>
            </a:r>
            <a:r>
              <a:rPr lang="en-US" sz="4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of Depth Coverage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33800" y="2514600"/>
            <a:ext cx="5410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83 kHz = 60 Degrees</a:t>
            </a:r>
          </a:p>
          <a:p>
            <a:pPr lvl="0">
              <a:spcBef>
                <a:spcPct val="0"/>
              </a:spcBef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Equal Coverage 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0424"/>
            <a:ext cx="3733800" cy="7639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00" y="219670"/>
            <a:ext cx="4832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Sonar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5616575"/>
            <a:ext cx="8458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Humminbird</a:t>
            </a: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Side Imaging Sonar </a:t>
            </a:r>
          </a:p>
        </p:txBody>
      </p:sp>
      <p:pic>
        <p:nvPicPr>
          <p:cNvPr id="7" name="Picture 6" descr="IMG_24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800" y="1790700"/>
            <a:ext cx="4724400" cy="3543300"/>
          </a:xfrm>
          <a:prstGeom prst="rect">
            <a:avLst/>
          </a:prstGeom>
        </p:spPr>
      </p:pic>
      <p:pic>
        <p:nvPicPr>
          <p:cNvPr id="8" name="Picture 7" descr="S00024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1219200"/>
            <a:ext cx="360045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 Sonar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52400" y="54864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Trolling Motor Side</a:t>
            </a:r>
            <a:r>
              <a:rPr kumimoji="0" lang="en-US" sz="4400" b="1" i="0" u="none" strike="noStrike" kern="1200" cap="none" spc="0" normalizeH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Imaging</a:t>
            </a:r>
            <a:endParaRPr kumimoji="0" lang="en-US" sz="4400" b="1" i="0" u="none" strike="noStrike" kern="1200" cap="none" spc="0" normalizeH="0" baseline="0" noProof="0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7" name="Picture 6" descr="S00024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9200" y="1066800"/>
            <a:ext cx="3371850" cy="449580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0800000">
            <a:off x="3352800" y="2590800"/>
            <a:ext cx="1295400" cy="457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0006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1066800"/>
            <a:ext cx="3352800" cy="447040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953000" y="4267200"/>
            <a:ext cx="1295400" cy="457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IMG_247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28800" y="9906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0424"/>
            <a:ext cx="3733800" cy="7639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00" y="219670"/>
            <a:ext cx="4832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Sonar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5616575"/>
            <a:ext cx="8458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Trolling Motor Side Imaging Sonar 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143000"/>
            <a:ext cx="7620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1430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19400"/>
            <a:ext cx="8458200" cy="78422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9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Sometimes </a:t>
            </a:r>
            <a:r>
              <a:rPr lang="en-US" sz="9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9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9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It’s Easy…</a:t>
            </a:r>
            <a:endParaRPr lang="en-US" sz="9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0424"/>
            <a:ext cx="3733800" cy="7639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00" y="219670"/>
            <a:ext cx="4832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Sonar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5616575"/>
            <a:ext cx="8458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Humminbird</a:t>
            </a: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Side Imaging Sonar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 Sonar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52400" y="54864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S00075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9200" y="1219200"/>
            <a:ext cx="5689600" cy="42672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152400" y="54102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Way to Easy…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 Sonar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52400" y="54864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52400" y="54102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Way to Easy…</a:t>
            </a:r>
          </a:p>
        </p:txBody>
      </p:sp>
      <p:pic>
        <p:nvPicPr>
          <p:cNvPr id="10" name="Picture 9" descr="S0016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9200" y="1219200"/>
            <a:ext cx="5715000" cy="428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 Sonar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52400" y="54864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52400" y="54102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Way to Easy…</a:t>
            </a:r>
          </a:p>
        </p:txBody>
      </p:sp>
      <p:pic>
        <p:nvPicPr>
          <p:cNvPr id="10" name="Picture 9" descr="S0016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9200" y="1219200"/>
            <a:ext cx="5715000" cy="428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19400"/>
            <a:ext cx="8458200" cy="78422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9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If you Believe </a:t>
            </a:r>
            <a:r>
              <a:rPr lang="en-US" sz="9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9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9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It will Reward</a:t>
            </a:r>
            <a:br>
              <a:rPr lang="en-US" sz="9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9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You!</a:t>
            </a:r>
            <a:endParaRPr lang="en-US" sz="9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0424"/>
            <a:ext cx="3733800" cy="7639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00" y="219670"/>
            <a:ext cx="4832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Sonar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5616575"/>
            <a:ext cx="8458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Humminbird</a:t>
            </a: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Side Imaging Sonar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0424"/>
            <a:ext cx="3733800" cy="7639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00" y="219670"/>
            <a:ext cx="4832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Sonar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5616575"/>
            <a:ext cx="8458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The Week</a:t>
            </a:r>
            <a:r>
              <a:rPr kumimoji="0" lang="en-US" sz="4400" b="1" i="0" u="none" strike="noStrike" kern="1200" cap="none" spc="0" normalizeH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I started Believing…</a:t>
            </a: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16572"/>
            <a:ext cx="6096000" cy="457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1371600"/>
            <a:ext cx="3200694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0424"/>
            <a:ext cx="3733800" cy="763976"/>
          </a:xfrm>
          <a:prstGeom prst="rect">
            <a:avLst/>
          </a:prstGeom>
          <a:gradFill>
            <a:gsLst>
              <a:gs pos="100000">
                <a:srgbClr val="E6DCAC">
                  <a:alpha val="0"/>
                </a:srgbClr>
              </a:gs>
              <a:gs pos="12000">
                <a:srgbClr val="E6D78A"/>
              </a:gs>
            </a:gsLst>
            <a:lin ang="16200000" scaled="0"/>
          </a:gradFill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1000" y="5616575"/>
            <a:ext cx="8458200" cy="147002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smtClean="0">
                <a:ln w="50800"/>
                <a:solidFill>
                  <a:schemeClr val="bg1">
                    <a:shade val="50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Simply. Clearly. Better.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038600" y="219670"/>
            <a:ext cx="4832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Advanced Sonar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85800" y="3733800"/>
            <a:ext cx="4572000" cy="1752600"/>
          </a:xfrm>
        </p:spPr>
        <p:txBody>
          <a:bodyPr>
            <a:normAutofit fontScale="62500" lnSpcReduction="2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endParaRPr lang="en-US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r"/>
            <a:endParaRPr lang="en-US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r"/>
            <a:r>
              <a:rPr lang="en-US" sz="5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Doug </a:t>
            </a:r>
            <a:r>
              <a:rPr lang="en-US" sz="5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Vahrenberg</a:t>
            </a:r>
            <a:endParaRPr lang="en-US" sz="58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r"/>
            <a:r>
              <a:rPr lang="en-US" sz="51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Humminbird</a:t>
            </a:r>
            <a:r>
              <a:rPr lang="en-US" sz="5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Pro-Team</a:t>
            </a:r>
          </a:p>
        </p:txBody>
      </p:sp>
      <p:sp>
        <p:nvSpPr>
          <p:cNvPr id="9" name="Rectangle 8"/>
          <p:cNvSpPr/>
          <p:nvPr/>
        </p:nvSpPr>
        <p:spPr>
          <a:xfrm>
            <a:off x="1511061" y="914400"/>
            <a:ext cx="585628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Thank You!</a:t>
            </a:r>
            <a:endParaRPr lang="en-US" sz="9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990600"/>
            <a:ext cx="1981200" cy="228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5638800"/>
            <a:ext cx="8458200" cy="147002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Humminbird</a:t>
            </a:r>
            <a:r>
              <a:rPr lang="en-US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Down Imaging Sonar </a:t>
            </a:r>
            <a:endParaRPr lang="en-US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0424"/>
            <a:ext cx="3733800" cy="7639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00" y="219670"/>
            <a:ext cx="4832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Sonar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5" name="Picture 3" descr="MC900048284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2514600"/>
            <a:ext cx="2438400" cy="2819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6" name="Flowchart: Extract 5"/>
          <p:cNvSpPr/>
          <p:nvPr/>
        </p:nvSpPr>
        <p:spPr>
          <a:xfrm>
            <a:off x="1447800" y="2514600"/>
            <a:ext cx="914400" cy="2819400"/>
          </a:xfrm>
          <a:prstGeom prst="flowChartExtra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0800000">
            <a:off x="76200" y="2590800"/>
            <a:ext cx="36576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9000"/>
                </a:schemeClr>
              </a:gs>
              <a:gs pos="27000">
                <a:schemeClr val="tx1">
                  <a:lumMod val="50000"/>
                  <a:lumOff val="50000"/>
                  <a:alpha val="50000"/>
                </a:schemeClr>
              </a:gs>
              <a:gs pos="93000">
                <a:schemeClr val="tx1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685800" y="2590800"/>
            <a:ext cx="24384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50000"/>
                </a:schemeClr>
              </a:gs>
              <a:gs pos="27000">
                <a:schemeClr val="accent3">
                  <a:lumMod val="75000"/>
                  <a:alpha val="44000"/>
                </a:schemeClr>
              </a:gs>
              <a:gs pos="93000">
                <a:srgbClr val="00B050">
                  <a:alpha val="56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95400" y="2590800"/>
            <a:ext cx="1219200" cy="27432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alpha val="48000"/>
                </a:schemeClr>
              </a:gs>
              <a:gs pos="27000">
                <a:schemeClr val="accent6">
                  <a:lumMod val="75000"/>
                  <a:alpha val="49000"/>
                </a:schemeClr>
              </a:gs>
              <a:gs pos="93000">
                <a:schemeClr val="accent6">
                  <a:lumMod val="60000"/>
                  <a:lumOff val="40000"/>
                  <a:alpha val="5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71800" y="990600"/>
            <a:ext cx="61722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 smtClean="0">
                <a:ln w="11430"/>
                <a:solidFill>
                  <a:schemeClr val="bg1">
                    <a:lumMod val="6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Wide: </a:t>
            </a:r>
            <a:r>
              <a:rPr kumimoji="0" lang="en-US" sz="2800" b="1" i="0" u="none" strike="noStrike" kern="1200" cap="none" spc="0" normalizeH="0" noProof="0" dirty="0" smtClean="0">
                <a:ln w="11430"/>
                <a:solidFill>
                  <a:schemeClr val="bg1">
                    <a:lumMod val="6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1.5 X Depth </a:t>
            </a:r>
            <a:r>
              <a:rPr lang="en-US" sz="2800" b="1" dirty="0" smtClean="0">
                <a:ln w="11430"/>
                <a:solidFill>
                  <a:schemeClr val="bg1">
                    <a:lumMod val="6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Coverage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400" y="2743200"/>
            <a:ext cx="43238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Down Imaging</a:t>
            </a:r>
          </a:p>
          <a:p>
            <a:pPr algn="ctr"/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REAR VIEW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971800" y="1447800"/>
            <a:ext cx="6172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Medium: </a:t>
            </a:r>
            <a:r>
              <a:rPr kumimoji="0" lang="en-US" sz="2800" b="1" i="0" u="none" strike="noStrike" kern="1200" cap="none" spc="0" normalizeH="0" baseline="0" noProof="0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Equal to Depth Coverage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971800" y="1981200"/>
            <a:ext cx="6172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Narrow: </a:t>
            </a:r>
            <a:r>
              <a:rPr lang="en-US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1/3 of Depth Coverage</a:t>
            </a:r>
            <a:endParaRPr kumimoji="0" lang="en-US" sz="2800" b="1" i="0" u="none" strike="noStrike" kern="1200" cap="none" spc="0" normalizeH="0" baseline="0" noProof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1" grpId="0" animBg="1"/>
      <p:bldP spid="11" grpId="1" animBg="1"/>
      <p:bldP spid="11" grpId="2" animBg="1"/>
      <p:bldP spid="10" grpId="0" animBg="1"/>
      <p:bldP spid="10" grpId="1" animBg="1"/>
      <p:bldP spid="9" grpId="0"/>
      <p:bldP spid="14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635375"/>
            <a:ext cx="9144000" cy="78422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www.dougvahrenberg.com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Humminbird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Forum</a:t>
            </a:r>
            <a:b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www.bassboatcentral.com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Side Imaging Group</a:t>
            </a:r>
            <a:b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http://groups.yahoo.com/group/sideimaging/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9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9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0424"/>
            <a:ext cx="3733800" cy="7639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00" y="219670"/>
            <a:ext cx="4832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Sonar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5616575"/>
            <a:ext cx="8458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Humminbird</a:t>
            </a: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Side Imaging Sonar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600200"/>
            <a:ext cx="44862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5616575"/>
            <a:ext cx="8458200" cy="147002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Humminbird</a:t>
            </a:r>
            <a:r>
              <a:rPr lang="en-US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Down Imaging Sonar </a:t>
            </a:r>
            <a:endParaRPr lang="en-US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0424"/>
            <a:ext cx="3733800" cy="7639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00" y="219670"/>
            <a:ext cx="4832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Sonar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5" name="Picture 3" descr="MC900048284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2514600"/>
            <a:ext cx="2438400" cy="2819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6" name="Flowchart: Extract 5"/>
          <p:cNvSpPr/>
          <p:nvPr/>
        </p:nvSpPr>
        <p:spPr>
          <a:xfrm>
            <a:off x="1447800" y="2514600"/>
            <a:ext cx="914400" cy="2819400"/>
          </a:xfrm>
          <a:prstGeom prst="flowChartExtra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0" y="2590800"/>
            <a:ext cx="76200" cy="27432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5000">
                <a:srgbClr val="00B050"/>
              </a:gs>
              <a:gs pos="93000">
                <a:schemeClr val="accent6">
                  <a:lumMod val="7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62400" y="2971800"/>
            <a:ext cx="43238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Down Imaging</a:t>
            </a:r>
          </a:p>
          <a:p>
            <a:pPr algn="ctr"/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SIDE VIEW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990600"/>
            <a:ext cx="1981200" cy="228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5638800"/>
            <a:ext cx="8458200" cy="147002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Humminbird</a:t>
            </a:r>
            <a:r>
              <a:rPr lang="en-US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Side Imaging Sonar </a:t>
            </a:r>
            <a:endParaRPr lang="en-US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0424"/>
            <a:ext cx="3733800" cy="7639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00" y="219670"/>
            <a:ext cx="4832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Sonar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5" name="Picture 3" descr="MC900048284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2514600"/>
            <a:ext cx="2438400" cy="2819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6" name="Flowchart: Extract 5"/>
          <p:cNvSpPr/>
          <p:nvPr/>
        </p:nvSpPr>
        <p:spPr>
          <a:xfrm>
            <a:off x="3962400" y="2514600"/>
            <a:ext cx="914400" cy="2819400"/>
          </a:xfrm>
          <a:prstGeom prst="flowChartExtra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0800000">
            <a:off x="0" y="2514600"/>
            <a:ext cx="4419600" cy="2819400"/>
          </a:xfrm>
          <a:prstGeom prst="rect">
            <a:avLst/>
          </a:prstGeom>
          <a:gradFill flip="none" rotWithShape="1">
            <a:gsLst>
              <a:gs pos="21000">
                <a:schemeClr val="bg1">
                  <a:lumMod val="85000"/>
                  <a:alpha val="76000"/>
                </a:schemeClr>
              </a:gs>
              <a:gs pos="27000">
                <a:schemeClr val="tx2">
                  <a:lumMod val="20000"/>
                  <a:lumOff val="80000"/>
                  <a:alpha val="77000"/>
                </a:schemeClr>
              </a:gs>
              <a:gs pos="60000">
                <a:schemeClr val="tx2">
                  <a:lumMod val="60000"/>
                  <a:lumOff val="40000"/>
                  <a:alpha val="66000"/>
                </a:schemeClr>
              </a:gs>
              <a:gs pos="81000">
                <a:schemeClr val="accent6">
                  <a:alpha val="62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410200" y="990600"/>
            <a:ext cx="37338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n w="11430"/>
                <a:solidFill>
                  <a:schemeClr val="bg1">
                    <a:lumMod val="6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Area of Coverage: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n w="11430"/>
                <a:solidFill>
                  <a:schemeClr val="bg1">
                    <a:lumMod val="6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User Defined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038761"/>
            <a:ext cx="3429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Side Imaging</a:t>
            </a:r>
          </a:p>
          <a:p>
            <a:pPr algn="ctr"/>
            <a:r>
              <a:rPr lang="en-US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REAR VIEW</a:t>
            </a:r>
            <a:endParaRPr lang="en-US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 rot="10800000" flipH="1">
            <a:off x="4419600" y="2514600"/>
            <a:ext cx="4724400" cy="2819400"/>
          </a:xfrm>
          <a:prstGeom prst="rect">
            <a:avLst/>
          </a:prstGeom>
          <a:gradFill flip="none" rotWithShape="1">
            <a:gsLst>
              <a:gs pos="21000">
                <a:schemeClr val="bg1">
                  <a:lumMod val="85000"/>
                  <a:alpha val="92000"/>
                </a:schemeClr>
              </a:gs>
              <a:gs pos="27000">
                <a:schemeClr val="tx2">
                  <a:lumMod val="20000"/>
                  <a:lumOff val="80000"/>
                  <a:alpha val="83000"/>
                </a:schemeClr>
              </a:gs>
              <a:gs pos="52000">
                <a:schemeClr val="tx2">
                  <a:lumMod val="60000"/>
                  <a:lumOff val="40000"/>
                  <a:alpha val="50000"/>
                </a:schemeClr>
              </a:gs>
              <a:gs pos="81000">
                <a:schemeClr val="accent6">
                  <a:alpha val="61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3" animBg="1"/>
      <p:bldP spid="11" grpId="4" animBg="1"/>
      <p:bldP spid="9" grpId="0"/>
      <p:bldP spid="16" grpId="3" animBg="1"/>
      <p:bldP spid="16" grpId="4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600200"/>
            <a:ext cx="44862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5616575"/>
            <a:ext cx="8458200" cy="147002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Humminbird</a:t>
            </a:r>
            <a:r>
              <a:rPr lang="en-US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Down Imaging Sonar </a:t>
            </a:r>
            <a:endParaRPr lang="en-US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0424"/>
            <a:ext cx="3733800" cy="7639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00" y="219670"/>
            <a:ext cx="4832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Sonar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5" name="Picture 3" descr="MC900048284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2514600"/>
            <a:ext cx="2438400" cy="2819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6" name="Flowchart: Extract 5"/>
          <p:cNvSpPr/>
          <p:nvPr/>
        </p:nvSpPr>
        <p:spPr>
          <a:xfrm>
            <a:off x="1447800" y="2514600"/>
            <a:ext cx="914400" cy="2819400"/>
          </a:xfrm>
          <a:prstGeom prst="flowChartExtra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0" y="2590800"/>
            <a:ext cx="76200" cy="27432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5000">
                <a:srgbClr val="00B050"/>
              </a:gs>
              <a:gs pos="93000">
                <a:schemeClr val="accent6">
                  <a:lumMod val="7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201375" y="2971800"/>
            <a:ext cx="38459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Side Imaging</a:t>
            </a:r>
          </a:p>
          <a:p>
            <a:pPr algn="ctr"/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SIDE VIEW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alpha val="52000"/>
              </a:schemeClr>
            </a:gs>
            <a:gs pos="27000">
              <a:srgbClr val="0A128C"/>
            </a:gs>
            <a:gs pos="9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" y="348651"/>
            <a:ext cx="9138922" cy="65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HB_2C_logo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88971" cy="611576"/>
          </a:xfrm>
          <a:prstGeom prst="rect">
            <a:avLst/>
          </a:prstGeom>
          <a:noFill/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00600" y="0"/>
            <a:ext cx="4343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Advanced Sonar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228600" y="5562600"/>
            <a:ext cx="84582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Superior Details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2192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Down Arrow 17"/>
          <p:cNvSpPr/>
          <p:nvPr/>
        </p:nvSpPr>
        <p:spPr>
          <a:xfrm>
            <a:off x="1676400" y="2209800"/>
            <a:ext cx="228600" cy="381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1981200" y="2286000"/>
            <a:ext cx="228600" cy="381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-Right Arrow 19"/>
          <p:cNvSpPr/>
          <p:nvPr/>
        </p:nvSpPr>
        <p:spPr>
          <a:xfrm>
            <a:off x="4267200" y="2133600"/>
            <a:ext cx="1295400" cy="22860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-Right Arrow 20"/>
          <p:cNvSpPr/>
          <p:nvPr/>
        </p:nvSpPr>
        <p:spPr>
          <a:xfrm>
            <a:off x="4267200" y="2514600"/>
            <a:ext cx="1295400" cy="22860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5878</TotalTime>
  <Words>638</Words>
  <Application>Microsoft Office PowerPoint</Application>
  <PresentationFormat>On-screen Show (4:3)</PresentationFormat>
  <Paragraphs>222</Paragraphs>
  <Slides>50</Slides>
  <Notes>50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Using Humminbird Sonar  Systems to Identify &amp; Catch More Fish</vt:lpstr>
      <vt:lpstr>The 3 Sonars</vt:lpstr>
      <vt:lpstr>Slide 3</vt:lpstr>
      <vt:lpstr>Humminbird Switchfire Sonar  Dual Beam Plus Sonar</vt:lpstr>
      <vt:lpstr>Humminbird Down Imaging Sonar </vt:lpstr>
      <vt:lpstr>Humminbird Down Imaging Sonar </vt:lpstr>
      <vt:lpstr>Humminbird Side Imaging Sonar </vt:lpstr>
      <vt:lpstr>Humminbird Down Imaging Sonar </vt:lpstr>
      <vt:lpstr>Slide 9</vt:lpstr>
      <vt:lpstr>How to Find Fish</vt:lpstr>
      <vt:lpstr>Slide 11</vt:lpstr>
      <vt:lpstr>Set-up is key…</vt:lpstr>
      <vt:lpstr>Slide 13</vt:lpstr>
      <vt:lpstr>Slide 14</vt:lpstr>
      <vt:lpstr>Slide 15</vt:lpstr>
      <vt:lpstr>Set-up is key…</vt:lpstr>
      <vt:lpstr>Slide 17</vt:lpstr>
      <vt:lpstr>Slide 18</vt:lpstr>
      <vt:lpstr>Slide 19</vt:lpstr>
      <vt:lpstr>Slide 20</vt:lpstr>
      <vt:lpstr>Set-up is key…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Ready to  Catch Fish?</vt:lpstr>
      <vt:lpstr>Slide 33</vt:lpstr>
      <vt:lpstr>Slide 34</vt:lpstr>
      <vt:lpstr>Slide 35</vt:lpstr>
      <vt:lpstr>Slide 36</vt:lpstr>
      <vt:lpstr>Slide 37</vt:lpstr>
      <vt:lpstr>Slide 38</vt:lpstr>
      <vt:lpstr>Trolling Motor  Side Imaging</vt:lpstr>
      <vt:lpstr>Slide 40</vt:lpstr>
      <vt:lpstr>Slide 41</vt:lpstr>
      <vt:lpstr>Slide 42</vt:lpstr>
      <vt:lpstr>Sometimes  It’s Easy…</vt:lpstr>
      <vt:lpstr>Slide 44</vt:lpstr>
      <vt:lpstr>Slide 45</vt:lpstr>
      <vt:lpstr>Slide 46</vt:lpstr>
      <vt:lpstr>If you Believe  It will Reward You!</vt:lpstr>
      <vt:lpstr>Slide 48</vt:lpstr>
      <vt:lpstr>Slide 49</vt:lpstr>
      <vt:lpstr>www.dougvahrenberg.com Humminbird Forum www.bassboatcentral.com Side Imaging Group http://groups.yahoo.com/group/sideimaging/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Humminbird Sonar  Systems to Identify &amp; Catch More Fish</dc:title>
  <dc:creator> </dc:creator>
  <cp:lastModifiedBy> </cp:lastModifiedBy>
  <cp:revision>12</cp:revision>
  <dcterms:created xsi:type="dcterms:W3CDTF">2011-05-12T23:08:53Z</dcterms:created>
  <dcterms:modified xsi:type="dcterms:W3CDTF">2011-05-17T01:07:13Z</dcterms:modified>
</cp:coreProperties>
</file>