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260" r:id="rId4"/>
    <p:sldId id="265" r:id="rId5"/>
    <p:sldId id="263" r:id="rId6"/>
    <p:sldId id="264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2" r:id="rId16"/>
    <p:sldId id="274" r:id="rId17"/>
    <p:sldId id="275" r:id="rId18"/>
    <p:sldId id="276" r:id="rId19"/>
    <p:sldId id="277" r:id="rId20"/>
    <p:sldId id="273" r:id="rId21"/>
    <p:sldId id="278" r:id="rId22"/>
    <p:sldId id="279" r:id="rId23"/>
    <p:sldId id="284" r:id="rId24"/>
    <p:sldId id="280" r:id="rId25"/>
    <p:sldId id="283" r:id="rId26"/>
    <p:sldId id="282" r:id="rId27"/>
    <p:sldId id="281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70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F8BA-1AAD-47B8-981D-65BAE6E7ACF7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7DED0-FD0C-4504-A528-DE7CACC68B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7DED0-FD0C-4504-A528-DE7CACC68B6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A4F3-89C5-4F99-A84A-37B300BF8243}" type="datetimeFigureOut">
              <a:rPr lang="en-US" smtClean="0"/>
              <a:t>5/8/2011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D9C2D-3E11-4D98-97C4-FDB959394A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43.png"/><Relationship Id="rId5" Type="http://schemas.openxmlformats.org/officeDocument/2006/relationships/image" Target="../media/image29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2.pn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066800"/>
          </a:xfrm>
        </p:spPr>
        <p:txBody>
          <a:bodyPr>
            <a:normAutofit fontScale="40000" lnSpcReduction="20000"/>
          </a:bodyPr>
          <a:lstStyle/>
          <a:p>
            <a:r>
              <a:rPr lang="en-US" sz="77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Doug </a:t>
            </a:r>
            <a:r>
              <a:rPr lang="en-US" sz="77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Vahrenberg</a:t>
            </a:r>
            <a:r>
              <a:rPr lang="en-US" sz="77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 </a:t>
            </a:r>
          </a:p>
          <a:p>
            <a:r>
              <a:rPr lang="en-US" sz="77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National Pro-Team Member</a:t>
            </a:r>
          </a:p>
          <a:p>
            <a:endParaRPr lang="en-US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4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895600"/>
            <a:ext cx="569574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371600"/>
            <a:ext cx="5638800" cy="1153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"/>
            <a:ext cx="2514600" cy="17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2362200" cy="17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1981200"/>
            <a:ext cx="9144000" cy="495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Microprocessor design provides software enriched features</a:t>
            </a: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More repeatable set points (voltage limit and current) = improved charge curves</a:t>
            </a: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Maintenance mode time-out feature (auto-off)</a:t>
            </a: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 protection</a:t>
            </a: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/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Enhanced status codes</a:t>
            </a:r>
          </a:p>
          <a:p>
            <a:pPr marL="914400" marR="0" lvl="2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System okay </a:t>
            </a:r>
          </a:p>
          <a:p>
            <a:pPr marL="914400" marR="0" lvl="2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Charge stage indication (Bulk, Absorption, or Maintenance)</a:t>
            </a:r>
          </a:p>
          <a:p>
            <a:pPr marL="914400" marR="0" lvl="2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Full charge</a:t>
            </a:r>
          </a:p>
          <a:p>
            <a:pPr marL="914400" marR="0" lvl="2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Maintenance mode status</a:t>
            </a:r>
          </a:p>
          <a:p>
            <a:pPr marL="914400" marR="0" lvl="2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Multiple specific error indications – low battery voltage, high output lead temperature, etc.</a:t>
            </a:r>
          </a:p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2971800"/>
            <a:ext cx="1431272" cy="177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28194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hrgr_tempchrt_2010_mul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3886200" cy="30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9354" y="228600"/>
            <a:ext cx="200464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676400" cy="126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28600" y="1676400"/>
            <a:ext cx="4876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Automatic 3-stage charging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high amps at low voltage until battery reaches ~75% charge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Absorption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at ~75% charge, current tapers down until the battery voltage reaches 14.8V (full charge)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Maintenance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(or Float)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when the battery voltage reaches full charge, charger output is dropped to 13.2V-13.5V (.1A-.3A).  After 24 hours, the charger automatically turns off and automatically turns on when the battery voltage drops below 12.6 volts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4953000"/>
            <a:ext cx="821672" cy="101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48768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9354" y="228600"/>
            <a:ext cx="200464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1676400" cy="126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9144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1676400"/>
            <a:ext cx="944636" cy="117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8600" y="13716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Automatic Temperature Compensation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0" y="1828800"/>
            <a:ext cx="6934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2000" dirty="0"/>
              <a:t> </a:t>
            </a:r>
            <a:r>
              <a:rPr lang="en-US" sz="2000" dirty="0" smtClean="0"/>
              <a:t>Senses </a:t>
            </a:r>
            <a:r>
              <a:rPr lang="en-US" sz="2000" dirty="0"/>
              <a:t>temperature and adjusts output voltage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Protects </a:t>
            </a:r>
            <a:r>
              <a:rPr lang="en-US" sz="2000" dirty="0"/>
              <a:t>batteries from overcharging at high temperatures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Maintains </a:t>
            </a:r>
            <a:r>
              <a:rPr lang="en-US" sz="2000" dirty="0"/>
              <a:t>gassing threshold for a full charge</a:t>
            </a:r>
          </a:p>
          <a:p>
            <a:pPr>
              <a:spcBef>
                <a:spcPct val="50000"/>
              </a:spcBef>
            </a:pPr>
            <a:endParaRPr lang="en-US" sz="2000" dirty="0"/>
          </a:p>
        </p:txBody>
      </p:sp>
      <p:pic>
        <p:nvPicPr>
          <p:cNvPr id="20" name="Picture 4" descr="chrgr_tempchrt_2010_batte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1964" y="2895600"/>
            <a:ext cx="364847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28600" y="2743200"/>
            <a:ext cx="4953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Gassing Threshold</a:t>
            </a:r>
          </a:p>
          <a:p>
            <a:pPr lvl="1">
              <a:buFontTx/>
              <a:buChar char="•"/>
            </a:pPr>
            <a:r>
              <a:rPr lang="en-US" sz="2000" dirty="0"/>
              <a:t>Voltage level at which electrolyte begins moving within the battery</a:t>
            </a:r>
          </a:p>
          <a:p>
            <a:pPr lvl="1">
              <a:buFontTx/>
              <a:buChar char="•"/>
            </a:pPr>
            <a:r>
              <a:rPr lang="en-US" sz="2000" dirty="0"/>
              <a:t>This threshold </a:t>
            </a:r>
            <a:r>
              <a:rPr lang="en-US" sz="2000" dirty="0" smtClean="0"/>
              <a:t>must </a:t>
            </a:r>
            <a:r>
              <a:rPr lang="en-US" sz="2000" dirty="0"/>
              <a:t>be reached in order to fully charge a battery</a:t>
            </a:r>
          </a:p>
          <a:p>
            <a:r>
              <a:rPr lang="en-US" sz="2000" b="1" dirty="0"/>
              <a:t>Effect of Temperature</a:t>
            </a:r>
          </a:p>
          <a:p>
            <a:pPr lvl="1">
              <a:buFontTx/>
              <a:buChar char="•"/>
            </a:pPr>
            <a:r>
              <a:rPr lang="en-US" sz="2000" dirty="0"/>
              <a:t>Gassing threshold is higher at lower temps, lower at higher temps</a:t>
            </a:r>
          </a:p>
          <a:p>
            <a:pPr lvl="1">
              <a:buFontTx/>
              <a:buChar char="•"/>
            </a:pPr>
            <a:r>
              <a:rPr lang="en-US" sz="2000" dirty="0"/>
              <a:t>Too much voltage at high temperatures can “boil” and destroy a battery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5562600"/>
            <a:ext cx="695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"/>
            <a:ext cx="2514600" cy="17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2362200" cy="17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8600" y="1905000"/>
            <a:ext cx="8686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Not all chargers are created equal!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3 Stage Charging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Temperature Compensated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Digitally Controlled 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3 Year Warranty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Enhanced Status Codes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Designed to Compliment Boat Accessories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7364" y="2758388"/>
            <a:ext cx="1401836" cy="173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2895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"/>
            <a:ext cx="2514600" cy="17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2362200" cy="17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8011" y="2834588"/>
            <a:ext cx="1217389" cy="150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048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524000" y="1828800"/>
          <a:ext cx="6096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BANKS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AMP/BANK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AMPS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MK106D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MK110D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MK210D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MK220D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MK230D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MK315D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MK330D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MK330D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45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MK440D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MK460D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86600" y="339275"/>
            <a:ext cx="1966364" cy="537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828800"/>
            <a:ext cx="41554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alonWhi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64" y="304801"/>
            <a:ext cx="1505135" cy="41148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038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4599" y="2667000"/>
            <a:ext cx="414037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14400" y="914400"/>
            <a:ext cx="1700619" cy="464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828800"/>
            <a:ext cx="41554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alonWhi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64" y="304801"/>
            <a:ext cx="1505135" cy="41148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4343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Shallow-Water Anchors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2 Lengths: 6’4” and 8’4”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2 Colors White or Black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2286000"/>
            <a:ext cx="2288641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638865" y="228600"/>
            <a:ext cx="150513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828800"/>
            <a:ext cx="41554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alonWhi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64" y="304801"/>
            <a:ext cx="1505135" cy="41148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1600" y="5105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295400" y="2514600"/>
            <a:ext cx="70104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Standard Features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Self Contained System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All Electric System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 2 Remotes Standard Equipment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Easy to Transfer or Remove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LED Depth Indicator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114800"/>
            <a:ext cx="1552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3825" y="4495801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144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600200"/>
            <a:ext cx="41554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alonWhi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" y="304801"/>
            <a:ext cx="1505135" cy="41148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228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2954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Shallow Water Anchors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Fast Deployment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2 Stage Deployment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Auto Drive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 Built-In Wave Absorption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 Auto Up – Auto Down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5088" y="25908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2286000"/>
            <a:ext cx="2590800" cy="337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00" y="25908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25908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144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600200"/>
            <a:ext cx="41554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alonWhi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" y="304801"/>
            <a:ext cx="1505135" cy="41148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228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2954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Shallow Water Anchors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Rough Water Mode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Simple Quiet Design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Versatile Adjustments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 Lifetime Spike Warranty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 2 Year Warranty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2590800"/>
            <a:ext cx="2757487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590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2590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2362200"/>
            <a:ext cx="2590800" cy="337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447800"/>
            <a:ext cx="2362200" cy="17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371600"/>
            <a:ext cx="2057400" cy="425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1828800"/>
            <a:ext cx="1456459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2743200"/>
            <a:ext cx="1524000" cy="336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3962400"/>
            <a:ext cx="267286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2819400"/>
            <a:ext cx="17907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828800"/>
            <a:ext cx="41554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alonWhi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64" y="304801"/>
            <a:ext cx="1505135" cy="4114800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2590800"/>
            <a:ext cx="494770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638865" y="228600"/>
            <a:ext cx="150513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451887" y="2967335"/>
            <a:ext cx="63205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ICAST 2010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 PRODUCT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INNOVATION AWARD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719703"/>
            <a:ext cx="3200400" cy="237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581400"/>
            <a:ext cx="1676400" cy="208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581400"/>
            <a:ext cx="1981200" cy="209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1828800"/>
            <a:ext cx="2452688" cy="183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524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1828800"/>
            <a:ext cx="2752724" cy="165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1752600"/>
            <a:ext cx="854109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00275"/>
            <a:ext cx="3810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048951" y="1676400"/>
            <a:ext cx="5095049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1198c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Faster Processor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LED Backlit LCD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Ethernet Ready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2D, SI, DI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GPS Mapping</a:t>
            </a:r>
          </a:p>
          <a:p>
            <a:endParaRPr lang="en-US" sz="4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sz="44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09800"/>
            <a:ext cx="3810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048951" y="1660803"/>
            <a:ext cx="5095049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1158c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Faster Processor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LED Backlit LCD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Ethernet Ready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GPS Mapping</a:t>
            </a:r>
          </a:p>
          <a:p>
            <a:endParaRPr lang="en-US" sz="4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sz="44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828800"/>
            <a:ext cx="8316685" cy="378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38951" y="1600200"/>
            <a:ext cx="5095049" cy="43088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788ci HD DI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Down Imaging</a:t>
            </a:r>
            <a:endParaRPr lang="en-US" sz="44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GPS Mapping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640V x 640H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4000W PTP</a:t>
            </a:r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784830"/>
            <a:ext cx="3743325" cy="39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828800"/>
            <a:ext cx="837362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7526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981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28600" y="1600200"/>
            <a:ext cx="5095049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597ci HD DI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Down Imaging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GPS Mapping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640V x 640H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4000W PTP</a:t>
            </a: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2057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1981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38951" y="1600200"/>
            <a:ext cx="5095049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597ci HD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Dual Beam Plus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GPS Mapping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640V x 640H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4000W PTP</a:t>
            </a: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8951" y="1600200"/>
            <a:ext cx="5095049" cy="43088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596c HD DI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Down Imaging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640V x 640H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4000W PTP</a:t>
            </a: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8951" y="1600200"/>
            <a:ext cx="5095049" cy="43088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596c HD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Dual Beam Plus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640V x 640H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4000W PTP</a:t>
            </a: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600" y="1600200"/>
            <a:ext cx="5095049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587ci HD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Dual Beam Plus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GPS Mapping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640V x 480H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2400W PTP</a:t>
            </a: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8951" y="1600200"/>
            <a:ext cx="5095049" cy="43088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586c HD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Dual Beam Plus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640V x 480H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2400W PTP</a:t>
            </a: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1981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1981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22" grpId="0"/>
      <p:bldP spid="22" grpId="1"/>
      <p:bldP spid="23" grpId="0"/>
      <p:bldP spid="23" grpId="1"/>
      <p:bldP spid="24" grpId="0"/>
      <p:bldP spid="24" grpId="1"/>
      <p:bldP spid="26" grpId="0"/>
      <p:bldP spid="26" grpId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057400"/>
            <a:ext cx="29146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657600" y="1676400"/>
            <a:ext cx="5095049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570 DI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 Sonar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Down Imaging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640V x 320H Pixels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2400W PTP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Portable Model</a:t>
            </a:r>
            <a:endParaRPr lang="en-US" sz="44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52600"/>
            <a:ext cx="3200400" cy="398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1336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0480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048000" y="1524000"/>
            <a:ext cx="3129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ICE SERIES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2514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ICE 385ci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2590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ICE 345ci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7000" y="5638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ICE 55/385ci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95400"/>
            <a:ext cx="2447059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09800" y="1752600"/>
            <a:ext cx="48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3B70D"/>
                </a:solidFill>
              </a:rPr>
              <a:t>ENDURA C2</a:t>
            </a:r>
          </a:p>
          <a:p>
            <a:pPr algn="ctr"/>
            <a:r>
              <a:rPr lang="en-US" sz="2400" b="1" dirty="0" smtClean="0"/>
              <a:t>YOU CAN’T BEAT A TRUE ORIGINAL.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2667000" y="3352800"/>
            <a:ext cx="381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Available Thrust Levels</a:t>
            </a:r>
          </a:p>
          <a:p>
            <a:pPr algn="ctr"/>
            <a:r>
              <a:rPr lang="en-US" sz="2400" dirty="0" smtClean="0"/>
              <a:t>30#, 40#, 45#, 50#, 55#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 smtClean="0"/>
              <a:t>Shaft Length</a:t>
            </a:r>
          </a:p>
          <a:p>
            <a:pPr algn="ctr"/>
            <a:r>
              <a:rPr lang="en-US" sz="2400" dirty="0" smtClean="0"/>
              <a:t> 30", 36", 42”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 smtClean="0"/>
              <a:t>12 VOLTS</a:t>
            </a:r>
            <a:endParaRPr lang="en-US" sz="2400" b="1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505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639200"/>
            <a:ext cx="2895600" cy="33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232" y="1524000"/>
            <a:ext cx="477316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971800" y="1752600"/>
            <a:ext cx="3169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ETHERNET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461238" y="2747238"/>
            <a:ext cx="2970351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971800" y="1524000"/>
            <a:ext cx="3169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ETHERNET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1351" y="2313325"/>
            <a:ext cx="844784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Allows Single Cable Networking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Share Transducer Data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Share GPS Receiver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Share Temperature Sensor </a:t>
            </a:r>
          </a:p>
          <a:p>
            <a:pPr>
              <a:buFont typeface="Arial" pitchFamily="34" charset="0"/>
              <a:buChar char="•"/>
            </a:pPr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Fast Baud Rate of sharing</a:t>
            </a:r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57200" y="2286000"/>
            <a:ext cx="267060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Contour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Mode</a:t>
            </a:r>
          </a:p>
          <a:p>
            <a:pPr algn="ctr"/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828800"/>
            <a:ext cx="5255746" cy="389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6367" y="1828800"/>
            <a:ext cx="528523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1828800"/>
            <a:ext cx="527735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1752599"/>
            <a:ext cx="5259956" cy="392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-76200" y="2374880"/>
            <a:ext cx="400301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Side Imaging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Range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Lines</a:t>
            </a:r>
          </a:p>
          <a:p>
            <a:pPr algn="ctr"/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4327" y="1828800"/>
            <a:ext cx="5297273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triped Right Arrow 18"/>
          <p:cNvSpPr/>
          <p:nvPr/>
        </p:nvSpPr>
        <p:spPr>
          <a:xfrm rot="16200000">
            <a:off x="3802441" y="2413029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Striped Right Arrow 20"/>
          <p:cNvSpPr/>
          <p:nvPr/>
        </p:nvSpPr>
        <p:spPr>
          <a:xfrm rot="16200000">
            <a:off x="4457700" y="2476500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Striped Right Arrow 22"/>
          <p:cNvSpPr/>
          <p:nvPr/>
        </p:nvSpPr>
        <p:spPr>
          <a:xfrm rot="16200000">
            <a:off x="5067300" y="2476500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Striped Right Arrow 23"/>
          <p:cNvSpPr/>
          <p:nvPr/>
        </p:nvSpPr>
        <p:spPr>
          <a:xfrm rot="5400000">
            <a:off x="7048500" y="4229100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Striped Right Arrow 24"/>
          <p:cNvSpPr/>
          <p:nvPr/>
        </p:nvSpPr>
        <p:spPr>
          <a:xfrm rot="5400000">
            <a:off x="6362700" y="4229100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Striped Right Arrow 25"/>
          <p:cNvSpPr/>
          <p:nvPr/>
        </p:nvSpPr>
        <p:spPr>
          <a:xfrm rot="5400000">
            <a:off x="7734300" y="4229100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978127" y="1524000"/>
            <a:ext cx="7251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Side Imaging Navigation</a:t>
            </a:r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362200"/>
            <a:ext cx="6019800" cy="361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triped Right Arrow 16"/>
          <p:cNvSpPr/>
          <p:nvPr/>
        </p:nvSpPr>
        <p:spPr>
          <a:xfrm rot="18896414">
            <a:off x="2676785" y="2791591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Striped Right Arrow 17"/>
          <p:cNvSpPr/>
          <p:nvPr/>
        </p:nvSpPr>
        <p:spPr>
          <a:xfrm rot="13557320">
            <a:off x="6178110" y="4471695"/>
            <a:ext cx="1219200" cy="533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77879" y="2286000"/>
            <a:ext cx="262924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Down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Imaging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Zoom</a:t>
            </a:r>
          </a:p>
          <a:p>
            <a:pPr algn="ctr"/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828800"/>
            <a:ext cx="4024313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828800"/>
            <a:ext cx="538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77878" y="2286000"/>
            <a:ext cx="805652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Software Updates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Always FREE Downloads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From Humminbird.com</a:t>
            </a:r>
          </a:p>
          <a:p>
            <a:pPr algn="ctr"/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981200" y="2590800"/>
            <a:ext cx="4800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320692" cy="6794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685800" y="5027474"/>
            <a:ext cx="80565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3B70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800, 900, 1100 Series</a:t>
            </a:r>
          </a:p>
          <a:p>
            <a:pPr algn="ctr"/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52600"/>
            <a:ext cx="9167648" cy="328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04800" y="3962400"/>
            <a:ext cx="8525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www.humminbirdselect.com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981199"/>
            <a:ext cx="838200" cy="81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048000"/>
            <a:ext cx="86148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000244" y="2133600"/>
            <a:ext cx="25811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Special Phone Support</a:t>
            </a:r>
            <a:endParaRPr lang="en-US" sz="2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8027" y="3409890"/>
            <a:ext cx="22785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Warranty Extension</a:t>
            </a:r>
            <a:endParaRPr lang="en-US" sz="2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0" y="3581400"/>
            <a:ext cx="21209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Email </a:t>
            </a:r>
            <a:r>
              <a:rPr lang="en-US" sz="20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Notifcation</a:t>
            </a:r>
            <a:r>
              <a:rPr lang="en-US" sz="2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s</a:t>
            </a:r>
            <a:endParaRPr lang="en-US" sz="2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86400" y="2800290"/>
            <a:ext cx="28225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Product Announcements</a:t>
            </a:r>
            <a:endParaRPr lang="en-US" sz="2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38800" y="1981200"/>
            <a:ext cx="26361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Training  Opportunities</a:t>
            </a:r>
            <a:endParaRPr lang="en-US" sz="2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6648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1905000"/>
            <a:ext cx="54821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9" name="Picture 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2667000"/>
            <a:ext cx="609600" cy="59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Picture 2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58200" y="3505200"/>
            <a:ext cx="6265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066800"/>
          </a:xfrm>
        </p:spPr>
        <p:txBody>
          <a:bodyPr>
            <a:normAutofit fontScale="40000" lnSpcReduction="20000"/>
          </a:bodyPr>
          <a:lstStyle/>
          <a:p>
            <a:r>
              <a:rPr lang="en-US" sz="77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Doug </a:t>
            </a:r>
            <a:r>
              <a:rPr lang="en-US" sz="77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Vahrenberg</a:t>
            </a:r>
            <a:r>
              <a:rPr lang="en-US" sz="77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 </a:t>
            </a:r>
          </a:p>
          <a:p>
            <a:r>
              <a:rPr lang="en-US" sz="77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Verdana" pitchFamily="34" charset="0"/>
              </a:rPr>
              <a:t>National Pro-Team Member</a:t>
            </a:r>
          </a:p>
          <a:p>
            <a:endParaRPr lang="en-US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4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200400"/>
            <a:ext cx="4705144" cy="8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4267200" cy="87311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 rot="20103641">
            <a:off x="514168" y="1967467"/>
            <a:ext cx="75105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YOU!!!</a:t>
            </a:r>
            <a:endParaRPr lang="en-US" sz="9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667000" y="3649920"/>
            <a:ext cx="3810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Available Thrust Levels</a:t>
            </a:r>
          </a:p>
          <a:p>
            <a:pPr algn="ctr"/>
            <a:r>
              <a:rPr lang="en-US" sz="2400" dirty="0" smtClean="0"/>
              <a:t>44#, 55#</a:t>
            </a:r>
          </a:p>
          <a:p>
            <a:pPr algn="ctr"/>
            <a:endParaRPr lang="en-US" sz="1400" dirty="0"/>
          </a:p>
          <a:p>
            <a:pPr algn="ctr"/>
            <a:r>
              <a:rPr lang="en-US" sz="2400" b="1" dirty="0" smtClean="0"/>
              <a:t>Shaft Length</a:t>
            </a:r>
          </a:p>
          <a:p>
            <a:pPr algn="ctr"/>
            <a:r>
              <a:rPr lang="en-US" sz="2400" dirty="0" smtClean="0"/>
              <a:t> 36”</a:t>
            </a:r>
          </a:p>
          <a:p>
            <a:pPr algn="ctr"/>
            <a:endParaRPr lang="en-US" sz="1400" dirty="0"/>
          </a:p>
          <a:p>
            <a:pPr algn="ctr"/>
            <a:r>
              <a:rPr lang="en-US" sz="2400" b="1" dirty="0" smtClean="0"/>
              <a:t>12 VOLTS</a:t>
            </a:r>
            <a:endParaRPr lang="en-US" sz="2400" b="1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505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445560"/>
            <a:ext cx="1905000" cy="420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895600" y="1981200"/>
            <a:ext cx="3369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 </a:t>
            </a:r>
            <a:r>
              <a:rPr lang="en-US" sz="2400" b="1" dirty="0" err="1" smtClean="0"/>
              <a:t>Camo</a:t>
            </a:r>
            <a:r>
              <a:rPr lang="en-US" sz="2400" b="1" dirty="0" smtClean="0"/>
              <a:t> Waterfowl Edition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209800" y="2256472"/>
            <a:ext cx="48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3B70D"/>
                </a:solidFill>
              </a:rPr>
              <a:t>ENDURA C2</a:t>
            </a:r>
          </a:p>
          <a:p>
            <a:pPr algn="ctr"/>
            <a:r>
              <a:rPr lang="en-US" sz="2400" b="1" dirty="0" smtClean="0"/>
              <a:t>YOU CAN’T BEAT A TRUE ORIGINAL.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09800" y="1752600"/>
            <a:ext cx="48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3B70D"/>
                </a:solidFill>
              </a:rPr>
              <a:t>ENDURA C2</a:t>
            </a:r>
          </a:p>
          <a:p>
            <a:pPr algn="ctr"/>
            <a:r>
              <a:rPr lang="en-US" sz="2400" b="1" dirty="0" smtClean="0"/>
              <a:t>YOU CAN’T BEAT A TRUE ORIGINAL.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352800"/>
            <a:ext cx="2819400" cy="220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914400" y="3352800"/>
            <a:ext cx="2018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Telescoping Handle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533361">
            <a:off x="3741042" y="3818955"/>
            <a:ext cx="1845954" cy="118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810000"/>
            <a:ext cx="2238375" cy="182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4114800" y="3352800"/>
            <a:ext cx="129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Power Prop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6324600" y="3352800"/>
            <a:ext cx="1949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Lever Lock Bracket</a:t>
            </a:r>
            <a:endParaRPr lang="en-US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953000"/>
            <a:ext cx="2819400" cy="105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09800" y="1752600"/>
            <a:ext cx="48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3B70D"/>
                </a:solidFill>
              </a:rPr>
              <a:t>ENDURA C2</a:t>
            </a:r>
          </a:p>
          <a:p>
            <a:pPr algn="ctr"/>
            <a:r>
              <a:rPr lang="en-US" sz="2400" b="1" dirty="0" smtClean="0"/>
              <a:t>YOU CAN’T BEAT A TRUE ORIGINAL.</a:t>
            </a:r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614530"/>
            <a:ext cx="2590800" cy="225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581400"/>
            <a:ext cx="2057400" cy="216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962400"/>
            <a:ext cx="235104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838200" y="3429000"/>
            <a:ext cx="1579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Tilt Twist Tiller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3124200" y="32766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Indestructible Composite Shaft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29400" y="3505200"/>
            <a:ext cx="1916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Cool, Quiet Power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3429000" y="5562600"/>
            <a:ext cx="2141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Guaranteed For Life!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447800"/>
            <a:ext cx="2362200" cy="17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114800"/>
            <a:ext cx="267286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133600"/>
            <a:ext cx="17907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1828800"/>
            <a:ext cx="3152775" cy="39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581400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"/>
            <a:ext cx="2514600" cy="17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2362200" cy="17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harger Boards 0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2057400"/>
            <a:ext cx="5029200" cy="37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943600" y="2743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micro-processor</a:t>
            </a: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>
            <a:off x="5715000" y="3124200"/>
            <a:ext cx="914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3276600"/>
            <a:ext cx="1857375" cy="230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8956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"/>
            <a:ext cx="2514600" cy="17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2362200" cy="17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Triangle 10"/>
          <p:cNvSpPr/>
          <p:nvPr/>
        </p:nvSpPr>
        <p:spPr>
          <a:xfrm flipH="1"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2209800" y="5791200"/>
            <a:ext cx="69342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962400" y="5791200"/>
            <a:ext cx="51816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What’s New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0" y="5791200"/>
            <a:ext cx="9144000" cy="1066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0" y="5791200"/>
            <a:ext cx="7162800" cy="1066800"/>
          </a:xfrm>
          <a:prstGeom prst="rtTriangl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0" y="5791200"/>
            <a:ext cx="5105400" cy="1066800"/>
          </a:xfrm>
          <a:prstGeom prst="rtTriangl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1722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B_2C_logo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6026150"/>
            <a:ext cx="3320692" cy="679450"/>
          </a:xfrm>
          <a:prstGeom prst="rect">
            <a:avLst/>
          </a:prstGeom>
          <a:noFill/>
        </p:spPr>
      </p:pic>
      <p:pic>
        <p:nvPicPr>
          <p:cNvPr id="17" name="Picture 3" descr="MK_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143000"/>
            <a:ext cx="325471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28600" y="1676400"/>
            <a:ext cx="868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Digital uses new micro-processor design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expanded feature list and functions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 Protection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Time-out if charger doesn’t reach set voltage within 3 hours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Time-out of Bulk Stage after 20 hours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Time-out feature after 24 hours; turns back on if voltage drops below 12.6 Volts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 Indication of each stage of charge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828800"/>
            <a:ext cx="11681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2438400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939</Words>
  <Application>Microsoft Office PowerPoint</Application>
  <PresentationFormat>On-screen Show (4:3)</PresentationFormat>
  <Paragraphs>354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  <vt:lpstr>What’s New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New for 2011</dc:title>
  <dc:creator> </dc:creator>
  <cp:lastModifiedBy> </cp:lastModifiedBy>
  <cp:revision>5</cp:revision>
  <dcterms:created xsi:type="dcterms:W3CDTF">2011-05-09T03:17:19Z</dcterms:created>
  <dcterms:modified xsi:type="dcterms:W3CDTF">2011-05-11T04:10:44Z</dcterms:modified>
</cp:coreProperties>
</file>